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6" r:id="rId2"/>
  </p:sldMasterIdLst>
  <p:notesMasterIdLst>
    <p:notesMasterId r:id="rId26"/>
  </p:notesMasterIdLst>
  <p:sldIdLst>
    <p:sldId id="321" r:id="rId3"/>
    <p:sldId id="257" r:id="rId4"/>
    <p:sldId id="276" r:id="rId5"/>
    <p:sldId id="281" r:id="rId6"/>
    <p:sldId id="8816" r:id="rId7"/>
    <p:sldId id="8836" r:id="rId8"/>
    <p:sldId id="8828" r:id="rId9"/>
    <p:sldId id="8829" r:id="rId10"/>
    <p:sldId id="8825" r:id="rId11"/>
    <p:sldId id="8839" r:id="rId12"/>
    <p:sldId id="8826" r:id="rId13"/>
    <p:sldId id="8830" r:id="rId14"/>
    <p:sldId id="8819" r:id="rId15"/>
    <p:sldId id="8824" r:id="rId16"/>
    <p:sldId id="8831" r:id="rId17"/>
    <p:sldId id="8832" r:id="rId18"/>
    <p:sldId id="8833" r:id="rId19"/>
    <p:sldId id="261" r:id="rId20"/>
    <p:sldId id="262" r:id="rId21"/>
    <p:sldId id="263" r:id="rId22"/>
    <p:sldId id="264" r:id="rId23"/>
    <p:sldId id="279" r:id="rId24"/>
    <p:sldId id="8838" r:id="rId2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8000"/>
    <a:srgbClr val="4C36A8"/>
    <a:srgbClr val="669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6" autoAdjust="0"/>
    <p:restoredTop sz="93792" autoAdjust="0"/>
  </p:normalViewPr>
  <p:slideViewPr>
    <p:cSldViewPr snapToGrid="0">
      <p:cViewPr varScale="1">
        <p:scale>
          <a:sx n="81" d="100"/>
          <a:sy n="81" d="100"/>
        </p:scale>
        <p:origin x="66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E037BE-007B-414D-BE62-043CD58689CF}" type="datetimeFigureOut">
              <a:rPr lang="cs-CZ" smtClean="0"/>
              <a:t>02.05.2022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B2CD0-7992-4FE8-968C-521326919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6442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AC6BA-DFC6-BC4D-B867-EABC59BA4D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578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27521" y="2302212"/>
            <a:ext cx="5984019" cy="1325563"/>
          </a:xfrm>
        </p:spPr>
        <p:txBody>
          <a:bodyPr anchor="b"/>
          <a:lstStyle>
            <a:lvl1pPr>
              <a:defRPr sz="4400" b="1">
                <a:latin typeface="+mn-lt"/>
              </a:defRPr>
            </a:lvl1pPr>
          </a:lstStyle>
          <a:p>
            <a:r>
              <a:rPr lang="cs-CZ" sz="4500" b="1" dirty="0"/>
              <a:t>Název </a:t>
            </a:r>
            <a:r>
              <a:rPr lang="cs-CZ" sz="4500" b="1" dirty="0" err="1"/>
              <a:t>slide</a:t>
            </a:r>
            <a:br>
              <a:rPr lang="cs-CZ" sz="4500" b="1" dirty="0"/>
            </a:br>
            <a:r>
              <a:rPr lang="cs-CZ" sz="4500" b="1" dirty="0" err="1"/>
              <a:t>Tremfya</a:t>
            </a:r>
            <a:r>
              <a:rPr lang="cs-CZ" sz="4500" b="1" dirty="0"/>
              <a:t> roadshow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0" hasCustomPrompt="1"/>
          </p:nvPr>
        </p:nvSpPr>
        <p:spPr>
          <a:xfrm>
            <a:off x="722245" y="3808602"/>
            <a:ext cx="5972175" cy="763587"/>
          </a:xfr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cs-CZ" sz="3500" dirty="0"/>
              <a:t>Jméno Příjmení</a:t>
            </a:r>
          </a:p>
        </p:txBody>
      </p:sp>
    </p:spTree>
    <p:extLst>
      <p:ext uri="{BB962C8B-B14F-4D97-AF65-F5344CB8AC3E}">
        <p14:creationId xmlns:p14="http://schemas.microsoft.com/office/powerpoint/2010/main" val="2706009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nadpis 1">
            <a:extLst>
              <a:ext uri="{FF2B5EF4-FFF2-40B4-BE49-F238E27FC236}">
                <a16:creationId xmlns:a16="http://schemas.microsoft.com/office/drawing/2014/main" id="{2D60745D-3A8C-43A2-B210-930828509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50" y="94782"/>
            <a:ext cx="9398441" cy="1018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latin typeface="+mn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7E9C018F-FCC8-4647-81ED-3BC984FA75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150" y="6356350"/>
            <a:ext cx="11587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2962EC60-32B7-40E4-AA9E-313E7386F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150" y="1375576"/>
            <a:ext cx="11587700" cy="4898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Clr>
                <a:srgbClr val="488E92"/>
              </a:buClr>
              <a:buFont typeface="Arial" panose="020B0604020202020204" pitchFamily="34" charset="0"/>
              <a:buChar char="•"/>
              <a:defRPr sz="2800"/>
            </a:lvl1pPr>
            <a:lvl2pPr marL="742950" indent="-285750">
              <a:buClr>
                <a:srgbClr val="488E92"/>
              </a:buClr>
              <a:buFont typeface="Arial" panose="020B0604020202020204" pitchFamily="34" charset="0"/>
              <a:buChar char="•"/>
              <a:defRPr sz="2400"/>
            </a:lvl2pPr>
            <a:lvl3pPr marL="1200150" indent="-285750">
              <a:buClr>
                <a:srgbClr val="488E92"/>
              </a:buClr>
              <a:buFont typeface="Arial" panose="020B0604020202020204" pitchFamily="34" charset="0"/>
              <a:buChar char="•"/>
              <a:defRPr sz="2000"/>
            </a:lvl3pPr>
            <a:lvl4pPr marL="1657350" indent="-285750">
              <a:buClr>
                <a:srgbClr val="488E92"/>
              </a:buClr>
              <a:buFont typeface="Arial" panose="020B0604020202020204" pitchFamily="34" charset="0"/>
              <a:buChar char="•"/>
              <a:defRPr/>
            </a:lvl4pPr>
            <a:lvl5pPr marL="2114550" indent="-285750">
              <a:buClr>
                <a:srgbClr val="488E92"/>
              </a:buClr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335938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1"/>
          <a:stretch/>
        </p:blipFill>
        <p:spPr bwMode="auto">
          <a:xfrm>
            <a:off x="0" y="1192696"/>
            <a:ext cx="12192001" cy="56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nadpis 1">
            <a:extLst>
              <a:ext uri="{FF2B5EF4-FFF2-40B4-BE49-F238E27FC236}">
                <a16:creationId xmlns:a16="http://schemas.microsoft.com/office/drawing/2014/main" id="{2D60745D-3A8C-43A2-B210-930828509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50" y="94782"/>
            <a:ext cx="9398441" cy="1018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latin typeface="+mn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7E9C018F-FCC8-4647-81ED-3BC984FA75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150" y="6356350"/>
            <a:ext cx="11587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2962EC60-32B7-40E4-AA9E-313E7386F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150" y="1375576"/>
            <a:ext cx="11587700" cy="4898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Clr>
                <a:srgbClr val="488E92"/>
              </a:buClr>
              <a:buFont typeface="Arial" panose="020B0604020202020204" pitchFamily="34" charset="0"/>
              <a:buChar char="•"/>
              <a:defRPr sz="2800"/>
            </a:lvl1pPr>
            <a:lvl2pPr marL="742950" indent="-285750">
              <a:buClr>
                <a:srgbClr val="488E92"/>
              </a:buClr>
              <a:buFont typeface="Arial" panose="020B0604020202020204" pitchFamily="34" charset="0"/>
              <a:buChar char="•"/>
              <a:defRPr sz="2400"/>
            </a:lvl2pPr>
            <a:lvl3pPr marL="1200150" indent="-285750">
              <a:buClr>
                <a:srgbClr val="488E92"/>
              </a:buClr>
              <a:buFont typeface="Arial" panose="020B0604020202020204" pitchFamily="34" charset="0"/>
              <a:buChar char="•"/>
              <a:defRPr sz="2000"/>
            </a:lvl3pPr>
            <a:lvl4pPr marL="1657350" indent="-285750">
              <a:buClr>
                <a:srgbClr val="488E92"/>
              </a:buClr>
              <a:buFont typeface="Arial" panose="020B0604020202020204" pitchFamily="34" charset="0"/>
              <a:buChar char="•"/>
              <a:defRPr/>
            </a:lvl4pPr>
            <a:lvl5pPr marL="2114550" indent="-285750">
              <a:buClr>
                <a:srgbClr val="488E92"/>
              </a:buClr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979671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042FB-EF16-43B1-ABAB-036B17404C1C}" type="datetimeFigureOut">
              <a:rPr lang="cs-CZ" smtClean="0"/>
              <a:t>02.05.2022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15CE-FD7D-476D-BDFE-C3D9E01F75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7517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nadpis 1">
            <a:extLst>
              <a:ext uri="{FF2B5EF4-FFF2-40B4-BE49-F238E27FC236}">
                <a16:creationId xmlns:a16="http://schemas.microsoft.com/office/drawing/2014/main" id="{2D60745D-3A8C-43A2-B210-930828509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50" y="94782"/>
            <a:ext cx="9398441" cy="1018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latin typeface="+mn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7E9C018F-FCC8-4647-81ED-3BC984FA75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150" y="6356350"/>
            <a:ext cx="11587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2962EC60-32B7-40E4-AA9E-313E7386F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150" y="1375576"/>
            <a:ext cx="11587700" cy="4898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Clr>
                <a:srgbClr val="488E92"/>
              </a:buClr>
              <a:buFont typeface="Arial" panose="020B0604020202020204" pitchFamily="34" charset="0"/>
              <a:buChar char="•"/>
              <a:defRPr sz="2800"/>
            </a:lvl1pPr>
            <a:lvl2pPr marL="742950" indent="-285750">
              <a:buClr>
                <a:srgbClr val="488E92"/>
              </a:buClr>
              <a:buFont typeface="Arial" panose="020B0604020202020204" pitchFamily="34" charset="0"/>
              <a:buChar char="•"/>
              <a:defRPr sz="2400"/>
            </a:lvl2pPr>
            <a:lvl3pPr marL="1200150" indent="-285750">
              <a:buClr>
                <a:srgbClr val="488E92"/>
              </a:buClr>
              <a:buFont typeface="Arial" panose="020B0604020202020204" pitchFamily="34" charset="0"/>
              <a:buChar char="•"/>
              <a:defRPr sz="2000"/>
            </a:lvl3pPr>
            <a:lvl4pPr marL="1657350" indent="-285750">
              <a:buClr>
                <a:srgbClr val="488E92"/>
              </a:buClr>
              <a:buFont typeface="Arial" panose="020B0604020202020204" pitchFamily="34" charset="0"/>
              <a:buChar char="•"/>
              <a:defRPr/>
            </a:lvl4pPr>
            <a:lvl5pPr marL="2114550" indent="-285750">
              <a:buClr>
                <a:srgbClr val="488E92"/>
              </a:buClr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914224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nadpis 1">
            <a:extLst>
              <a:ext uri="{FF2B5EF4-FFF2-40B4-BE49-F238E27FC236}">
                <a16:creationId xmlns:a16="http://schemas.microsoft.com/office/drawing/2014/main" id="{2D60745D-3A8C-43A2-B210-930828509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50" y="94782"/>
            <a:ext cx="9398441" cy="1018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latin typeface="+mn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7E9C018F-FCC8-4647-81ED-3BC984FA75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150" y="6356350"/>
            <a:ext cx="11587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2962EC60-32B7-40E4-AA9E-313E7386F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150" y="1375576"/>
            <a:ext cx="11587700" cy="4898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Clr>
                <a:srgbClr val="488E92"/>
              </a:buClr>
              <a:buFont typeface="Arial" panose="020B0604020202020204" pitchFamily="34" charset="0"/>
              <a:buChar char="•"/>
              <a:defRPr sz="2800"/>
            </a:lvl1pPr>
            <a:lvl2pPr marL="742950" indent="-285750">
              <a:buClr>
                <a:srgbClr val="488E92"/>
              </a:buClr>
              <a:buFont typeface="Arial" panose="020B0604020202020204" pitchFamily="34" charset="0"/>
              <a:buChar char="•"/>
              <a:defRPr sz="2400"/>
            </a:lvl2pPr>
            <a:lvl3pPr marL="1200150" indent="-285750">
              <a:buClr>
                <a:srgbClr val="488E92"/>
              </a:buClr>
              <a:buFont typeface="Arial" panose="020B0604020202020204" pitchFamily="34" charset="0"/>
              <a:buChar char="•"/>
              <a:defRPr sz="2000"/>
            </a:lvl3pPr>
            <a:lvl4pPr marL="1657350" indent="-285750">
              <a:buClr>
                <a:srgbClr val="488E92"/>
              </a:buClr>
              <a:buFont typeface="Arial" panose="020B0604020202020204" pitchFamily="34" charset="0"/>
              <a:buChar char="•"/>
              <a:defRPr/>
            </a:lvl4pPr>
            <a:lvl5pPr marL="2114550" indent="-285750">
              <a:buClr>
                <a:srgbClr val="488E92"/>
              </a:buClr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093237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nadpis 1">
            <a:extLst>
              <a:ext uri="{FF2B5EF4-FFF2-40B4-BE49-F238E27FC236}">
                <a16:creationId xmlns:a16="http://schemas.microsoft.com/office/drawing/2014/main" id="{2D60745D-3A8C-43A2-B210-930828509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50" y="94782"/>
            <a:ext cx="9398441" cy="1018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latin typeface="+mn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7E9C018F-FCC8-4647-81ED-3BC984FA75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150" y="6356350"/>
            <a:ext cx="11587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2962EC60-32B7-40E4-AA9E-313E7386F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150" y="1375576"/>
            <a:ext cx="11587700" cy="4898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Clr>
                <a:srgbClr val="488E92"/>
              </a:buClr>
              <a:buFont typeface="Arial" panose="020B0604020202020204" pitchFamily="34" charset="0"/>
              <a:buChar char="•"/>
              <a:defRPr sz="2800"/>
            </a:lvl1pPr>
            <a:lvl2pPr marL="742950" indent="-285750">
              <a:buClr>
                <a:srgbClr val="488E92"/>
              </a:buClr>
              <a:buFont typeface="Arial" panose="020B0604020202020204" pitchFamily="34" charset="0"/>
              <a:buChar char="•"/>
              <a:defRPr sz="2400"/>
            </a:lvl2pPr>
            <a:lvl3pPr marL="1200150" indent="-285750">
              <a:buClr>
                <a:srgbClr val="488E92"/>
              </a:buClr>
              <a:buFont typeface="Arial" panose="020B0604020202020204" pitchFamily="34" charset="0"/>
              <a:buChar char="•"/>
              <a:defRPr sz="2000"/>
            </a:lvl3pPr>
            <a:lvl4pPr marL="1657350" indent="-285750">
              <a:buClr>
                <a:srgbClr val="488E92"/>
              </a:buClr>
              <a:buFont typeface="Arial" panose="020B0604020202020204" pitchFamily="34" charset="0"/>
              <a:buChar char="•"/>
              <a:defRPr/>
            </a:lvl4pPr>
            <a:lvl5pPr marL="2114550" indent="-285750">
              <a:buClr>
                <a:srgbClr val="488E92"/>
              </a:buClr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780067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1"/>
          <a:stretch/>
        </p:blipFill>
        <p:spPr bwMode="auto">
          <a:xfrm>
            <a:off x="0" y="1192696"/>
            <a:ext cx="12192001" cy="56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nadpis 1">
            <a:extLst>
              <a:ext uri="{FF2B5EF4-FFF2-40B4-BE49-F238E27FC236}">
                <a16:creationId xmlns:a16="http://schemas.microsoft.com/office/drawing/2014/main" id="{2D60745D-3A8C-43A2-B210-930828509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50" y="94782"/>
            <a:ext cx="9398441" cy="1018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latin typeface="+mn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7E9C018F-FCC8-4647-81ED-3BC984FA75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150" y="6356350"/>
            <a:ext cx="11587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2962EC60-32B7-40E4-AA9E-313E7386F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150" y="1375576"/>
            <a:ext cx="11587700" cy="4898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Clr>
                <a:srgbClr val="488E92"/>
              </a:buClr>
              <a:buFont typeface="Arial" panose="020B0604020202020204" pitchFamily="34" charset="0"/>
              <a:buChar char="•"/>
              <a:defRPr sz="2800"/>
            </a:lvl1pPr>
            <a:lvl2pPr marL="742950" indent="-285750">
              <a:buClr>
                <a:srgbClr val="488E92"/>
              </a:buClr>
              <a:buFont typeface="Arial" panose="020B0604020202020204" pitchFamily="34" charset="0"/>
              <a:buChar char="•"/>
              <a:defRPr sz="2400"/>
            </a:lvl2pPr>
            <a:lvl3pPr marL="1200150" indent="-285750">
              <a:buClr>
                <a:srgbClr val="488E92"/>
              </a:buClr>
              <a:buFont typeface="Arial" panose="020B0604020202020204" pitchFamily="34" charset="0"/>
              <a:buChar char="•"/>
              <a:defRPr sz="2000"/>
            </a:lvl3pPr>
            <a:lvl4pPr marL="1657350" indent="-285750">
              <a:buClr>
                <a:srgbClr val="488E92"/>
              </a:buClr>
              <a:buFont typeface="Arial" panose="020B0604020202020204" pitchFamily="34" charset="0"/>
              <a:buChar char="•"/>
              <a:defRPr/>
            </a:lvl4pPr>
            <a:lvl5pPr marL="2114550" indent="-285750">
              <a:buClr>
                <a:srgbClr val="488E92"/>
              </a:buClr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976939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D76DAA-346A-4E9E-9C5B-26BB67A9B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CA40BE5-2135-42AE-8DE6-AD65A4A62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EB73E49-8FC6-425F-8AD8-4644FB5684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D6F9B56-76D3-43AA-89ED-9CBE9E67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26EDAD7-6024-45CC-87E1-1E8B03B57E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27ED917-4013-431A-A1CE-404E9993D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F3770-A21E-40CD-873B-7C65F624431F}" type="datetimeFigureOut">
              <a:rPr lang="cs-CZ" smtClean="0"/>
              <a:t>02.05.2022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94E7D0E-5043-4035-BE80-4B70B1BDD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3AD89CE-91F1-40D4-98F5-35B25995E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941F-3DE9-4EBF-BE28-B6F470F27F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6918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27521" y="2302212"/>
            <a:ext cx="5984019" cy="1325563"/>
          </a:xfrm>
        </p:spPr>
        <p:txBody>
          <a:bodyPr anchor="b"/>
          <a:lstStyle>
            <a:lvl1pPr>
              <a:defRPr sz="4400" b="1">
                <a:latin typeface="+mn-lt"/>
              </a:defRPr>
            </a:lvl1pPr>
          </a:lstStyle>
          <a:p>
            <a:r>
              <a:rPr lang="cs-CZ" sz="4500" b="1" dirty="0"/>
              <a:t>Název </a:t>
            </a:r>
            <a:r>
              <a:rPr lang="cs-CZ" sz="4500" b="1" dirty="0" err="1"/>
              <a:t>slide</a:t>
            </a:r>
            <a:br>
              <a:rPr lang="cs-CZ" sz="4500" b="1" dirty="0"/>
            </a:br>
            <a:r>
              <a:rPr lang="cs-CZ" sz="4500" b="1" dirty="0" err="1"/>
              <a:t>Tremfya</a:t>
            </a:r>
            <a:r>
              <a:rPr lang="cs-CZ" sz="4500" b="1" dirty="0"/>
              <a:t> roadshow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0" hasCustomPrompt="1"/>
          </p:nvPr>
        </p:nvSpPr>
        <p:spPr>
          <a:xfrm>
            <a:off x="722245" y="3808602"/>
            <a:ext cx="5972175" cy="763587"/>
          </a:xfr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cs-CZ" sz="3500" dirty="0"/>
              <a:t>Jméno Příjmení</a:t>
            </a:r>
          </a:p>
        </p:txBody>
      </p:sp>
    </p:spTree>
    <p:extLst>
      <p:ext uri="{BB962C8B-B14F-4D97-AF65-F5344CB8AC3E}">
        <p14:creationId xmlns:p14="http://schemas.microsoft.com/office/powerpoint/2010/main" val="317267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nadpis 1">
            <a:extLst>
              <a:ext uri="{FF2B5EF4-FFF2-40B4-BE49-F238E27FC236}">
                <a16:creationId xmlns:a16="http://schemas.microsoft.com/office/drawing/2014/main" id="{2D60745D-3A8C-43A2-B210-930828509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50" y="94782"/>
            <a:ext cx="9398441" cy="1018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latin typeface="+mn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7E9C018F-FCC8-4647-81ED-3BC984FA75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150" y="6356350"/>
            <a:ext cx="11587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2962EC60-32B7-40E4-AA9E-313E7386F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150" y="1375576"/>
            <a:ext cx="11587700" cy="4898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Clr>
                <a:srgbClr val="488E92"/>
              </a:buClr>
              <a:buFont typeface="Arial" panose="020B0604020202020204" pitchFamily="34" charset="0"/>
              <a:buChar char="•"/>
              <a:defRPr sz="2800"/>
            </a:lvl1pPr>
            <a:lvl2pPr marL="742950" indent="-285750">
              <a:buClr>
                <a:srgbClr val="488E92"/>
              </a:buClr>
              <a:buFont typeface="Arial" panose="020B0604020202020204" pitchFamily="34" charset="0"/>
              <a:buChar char="•"/>
              <a:defRPr sz="2400"/>
            </a:lvl2pPr>
            <a:lvl3pPr marL="1200150" indent="-285750">
              <a:buClr>
                <a:srgbClr val="488E92"/>
              </a:buClr>
              <a:buFont typeface="Arial" panose="020B0604020202020204" pitchFamily="34" charset="0"/>
              <a:buChar char="•"/>
              <a:defRPr sz="2000"/>
            </a:lvl3pPr>
            <a:lvl4pPr marL="1657350" indent="-285750">
              <a:buClr>
                <a:srgbClr val="488E92"/>
              </a:buClr>
              <a:buFont typeface="Arial" panose="020B0604020202020204" pitchFamily="34" charset="0"/>
              <a:buChar char="•"/>
              <a:defRPr/>
            </a:lvl4pPr>
            <a:lvl5pPr marL="2114550" indent="-285750">
              <a:buClr>
                <a:srgbClr val="488E92"/>
              </a:buClr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079674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nadpis 1">
            <a:extLst>
              <a:ext uri="{FF2B5EF4-FFF2-40B4-BE49-F238E27FC236}">
                <a16:creationId xmlns:a16="http://schemas.microsoft.com/office/drawing/2014/main" id="{2D60745D-3A8C-43A2-B210-930828509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50" y="94782"/>
            <a:ext cx="9398441" cy="1018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latin typeface="+mn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7E9C018F-FCC8-4647-81ED-3BC984FA75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150" y="6356350"/>
            <a:ext cx="11587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2962EC60-32B7-40E4-AA9E-313E7386F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150" y="1375576"/>
            <a:ext cx="11587700" cy="4898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Clr>
                <a:srgbClr val="488E92"/>
              </a:buClr>
              <a:buFont typeface="Arial" panose="020B0604020202020204" pitchFamily="34" charset="0"/>
              <a:buChar char="•"/>
              <a:defRPr sz="2800"/>
            </a:lvl1pPr>
            <a:lvl2pPr marL="742950" indent="-285750">
              <a:buClr>
                <a:srgbClr val="488E92"/>
              </a:buClr>
              <a:buFont typeface="Arial" panose="020B0604020202020204" pitchFamily="34" charset="0"/>
              <a:buChar char="•"/>
              <a:defRPr sz="2400"/>
            </a:lvl2pPr>
            <a:lvl3pPr marL="1200150" indent="-285750">
              <a:buClr>
                <a:srgbClr val="488E92"/>
              </a:buClr>
              <a:buFont typeface="Arial" panose="020B0604020202020204" pitchFamily="34" charset="0"/>
              <a:buChar char="•"/>
              <a:defRPr sz="2000"/>
            </a:lvl3pPr>
            <a:lvl4pPr marL="1657350" indent="-285750">
              <a:buClr>
                <a:srgbClr val="488E92"/>
              </a:buClr>
              <a:buFont typeface="Arial" panose="020B0604020202020204" pitchFamily="34" charset="0"/>
              <a:buChar char="•"/>
              <a:defRPr/>
            </a:lvl4pPr>
            <a:lvl5pPr marL="2114550" indent="-285750">
              <a:buClr>
                <a:srgbClr val="488E92"/>
              </a:buClr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955267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D60745D-3A8C-43A2-B210-930828509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962EC60-32B7-40E4-AA9E-313E7386F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E9C018F-FCC8-4647-81ED-3BC984FA75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5489" y="6356350"/>
            <a:ext cx="105010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0648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D60745D-3A8C-43A2-B210-930828509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962EC60-32B7-40E4-AA9E-313E7386F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E9C018F-FCC8-4647-81ED-3BC984FA75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5489" y="6356350"/>
            <a:ext cx="105010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8345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2245" y="2859260"/>
            <a:ext cx="5984019" cy="1325563"/>
          </a:xfrm>
        </p:spPr>
        <p:txBody>
          <a:bodyPr>
            <a:normAutofit/>
          </a:bodyPr>
          <a:lstStyle/>
          <a:p>
            <a:r>
              <a:rPr lang="cs-CZ" dirty="0"/>
              <a:t>Moderní přístupy v léčbě psoriázy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722245" y="5412828"/>
            <a:ext cx="6669155" cy="683172"/>
          </a:xfrm>
        </p:spPr>
        <p:txBody>
          <a:bodyPr>
            <a:normAutofit/>
          </a:bodyPr>
          <a:lstStyle/>
          <a:p>
            <a:r>
              <a:rPr lang="cs-CZ" sz="2000" dirty="0"/>
              <a:t>MUDr. Jiří Horažďovský Ph.D.</a:t>
            </a:r>
          </a:p>
        </p:txBody>
      </p:sp>
    </p:spTree>
    <p:extLst>
      <p:ext uri="{BB962C8B-B14F-4D97-AF65-F5344CB8AC3E}">
        <p14:creationId xmlns:p14="http://schemas.microsoft.com/office/powerpoint/2010/main" val="1701399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7E83C8-D6BB-404A-922C-B512097CB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50" y="0"/>
            <a:ext cx="11889850" cy="1113184"/>
          </a:xfrm>
        </p:spPr>
        <p:txBody>
          <a:bodyPr>
            <a:noAutofit/>
          </a:bodyPr>
          <a:lstStyle/>
          <a:p>
            <a:r>
              <a:rPr lang="en-US" sz="2400" dirty="0" err="1">
                <a:solidFill>
                  <a:srgbClr val="008000"/>
                </a:solidFill>
              </a:rPr>
              <a:t>Guselkumab</a:t>
            </a:r>
            <a:r>
              <a:rPr lang="en-US" sz="2400" dirty="0">
                <a:solidFill>
                  <a:srgbClr val="008000"/>
                </a:solidFill>
              </a:rPr>
              <a:t> versus </a:t>
            </a:r>
            <a:r>
              <a:rPr lang="en-US" sz="2400" dirty="0" err="1">
                <a:solidFill>
                  <a:srgbClr val="008000"/>
                </a:solidFill>
              </a:rPr>
              <a:t>secukinumab</a:t>
            </a:r>
            <a:r>
              <a:rPr lang="en-US" sz="2400" dirty="0">
                <a:solidFill>
                  <a:srgbClr val="008000"/>
                </a:solidFill>
              </a:rPr>
              <a:t> for the treatment of moderate-to-severe psoriasis (ECLIPSE): results from a phase 3, </a:t>
            </a:r>
            <a:r>
              <a:rPr lang="en-US" sz="2400" dirty="0" err="1">
                <a:solidFill>
                  <a:srgbClr val="008000"/>
                </a:solidFill>
              </a:rPr>
              <a:t>randomised</a:t>
            </a:r>
            <a:r>
              <a:rPr lang="en-US" sz="2400" dirty="0">
                <a:solidFill>
                  <a:srgbClr val="008000"/>
                </a:solidFill>
              </a:rPr>
              <a:t> controlled trial</a:t>
            </a:r>
            <a:br>
              <a:rPr lang="cs-CZ" sz="2400" dirty="0">
                <a:solidFill>
                  <a:srgbClr val="008000"/>
                </a:solidFill>
              </a:rPr>
            </a:br>
            <a:r>
              <a:rPr lang="cs-CZ" sz="1600" dirty="0" err="1">
                <a:solidFill>
                  <a:srgbClr val="008000"/>
                </a:solidFill>
              </a:rPr>
              <a:t>K.Reich</a:t>
            </a:r>
            <a:r>
              <a:rPr lang="cs-CZ" sz="1600" dirty="0">
                <a:solidFill>
                  <a:srgbClr val="008000"/>
                </a:solidFill>
              </a:rPr>
              <a:t> et al. Lancet 2019</a:t>
            </a:r>
            <a:r>
              <a:rPr lang="en-US" sz="1600" dirty="0">
                <a:solidFill>
                  <a:srgbClr val="008000"/>
                </a:solidFill>
              </a:rPr>
              <a:t>; 394</a:t>
            </a:r>
            <a:r>
              <a:rPr lang="cs-CZ" sz="1600" dirty="0">
                <a:solidFill>
                  <a:srgbClr val="008000"/>
                </a:solidFill>
              </a:rPr>
              <a:t>, 831-9</a:t>
            </a:r>
            <a:endParaRPr lang="cs-CZ" sz="2400" dirty="0">
              <a:solidFill>
                <a:srgbClr val="008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F46B4D-07F9-4CC0-BF5A-B2888FBDCE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AC77F39-961D-4273-83A4-D3D7C8CCA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6804"/>
            <a:ext cx="7829550" cy="493395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2CF8774-E444-4B4D-8F82-3A342886FF54}"/>
              </a:ext>
            </a:extLst>
          </p:cNvPr>
          <p:cNvSpPr txBox="1"/>
          <p:nvPr/>
        </p:nvSpPr>
        <p:spPr>
          <a:xfrm>
            <a:off x="8097625" y="2158738"/>
            <a:ext cx="3638746" cy="2031325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Čas dosažení zlepšení</a:t>
            </a:r>
            <a:r>
              <a:rPr lang="en-US" dirty="0"/>
              <a:t> 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PASI </a:t>
            </a:r>
            <a:r>
              <a:rPr lang="cs-CZ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o 50%   </a:t>
            </a:r>
            <a:r>
              <a:rPr lang="cs-CZ" dirty="0"/>
              <a:t>od </a:t>
            </a:r>
            <a:r>
              <a:rPr lang="en-US" dirty="0"/>
              <a:t>baseline </a:t>
            </a:r>
            <a:r>
              <a:rPr lang="cs-CZ" dirty="0"/>
              <a:t>byla 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</a:t>
            </a:r>
            <a:r>
              <a:rPr lang="cs-CZ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7 </a:t>
            </a:r>
            <a:r>
              <a:rPr lang="cs-CZ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týdne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/>
              <a:t>(95% CI 2</a:t>
            </a:r>
            <a:r>
              <a:rPr lang="cs-CZ" dirty="0"/>
              <a:t>,</a:t>
            </a:r>
            <a:r>
              <a:rPr lang="en-US" dirty="0"/>
              <a:t>6–2</a:t>
            </a:r>
            <a:r>
              <a:rPr lang="cs-CZ" dirty="0"/>
              <a:t>,</a:t>
            </a:r>
            <a:r>
              <a:rPr lang="en-US" dirty="0"/>
              <a:t>9) </a:t>
            </a:r>
            <a:r>
              <a:rPr lang="cs-CZ" dirty="0"/>
              <a:t>pro</a:t>
            </a:r>
            <a:r>
              <a:rPr lang="en-US" dirty="0"/>
              <a:t> </a:t>
            </a:r>
            <a:r>
              <a:rPr lang="en-US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guselkumab</a:t>
            </a:r>
            <a:r>
              <a:rPr lang="en-US" dirty="0"/>
              <a:t> versus 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</a:t>
            </a:r>
            <a:r>
              <a:rPr lang="cs-CZ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3 </a:t>
            </a:r>
            <a:r>
              <a:rPr lang="cs-CZ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týdne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/>
              <a:t>(2</a:t>
            </a:r>
            <a:r>
              <a:rPr lang="cs-CZ" dirty="0"/>
              <a:t>,</a:t>
            </a:r>
            <a:r>
              <a:rPr lang="en-US" dirty="0"/>
              <a:t>2–2</a:t>
            </a:r>
            <a:r>
              <a:rPr lang="cs-CZ" dirty="0"/>
              <a:t>,</a:t>
            </a:r>
            <a:r>
              <a:rPr lang="en-US" dirty="0"/>
              <a:t>4) </a:t>
            </a:r>
            <a:r>
              <a:rPr lang="cs-CZ" dirty="0"/>
              <a:t>pro</a:t>
            </a:r>
            <a:r>
              <a:rPr lang="en-US" dirty="0"/>
              <a:t> </a:t>
            </a:r>
            <a:r>
              <a:rPr lang="en-US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secukinumab</a:t>
            </a:r>
            <a:r>
              <a:rPr lang="en-US" dirty="0"/>
              <a:t>, a 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8</a:t>
            </a:r>
            <a:r>
              <a:rPr lang="cs-CZ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 </a:t>
            </a:r>
            <a:r>
              <a:rPr lang="cs-CZ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týdne </a:t>
            </a:r>
            <a:r>
              <a:rPr lang="en-US" dirty="0"/>
              <a:t>(7</a:t>
            </a:r>
            <a:r>
              <a:rPr lang="cs-CZ" dirty="0"/>
              <a:t>,</a:t>
            </a:r>
            <a:r>
              <a:rPr lang="en-US" dirty="0"/>
              <a:t>8–9</a:t>
            </a:r>
            <a:r>
              <a:rPr lang="cs-CZ" dirty="0"/>
              <a:t>,</a:t>
            </a:r>
            <a:r>
              <a:rPr lang="en-US" dirty="0"/>
              <a:t>1) </a:t>
            </a:r>
            <a:r>
              <a:rPr lang="cs-CZ" dirty="0"/>
              <a:t>resp.</a:t>
            </a:r>
            <a:r>
              <a:rPr lang="en-US" dirty="0"/>
              <a:t> 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7</a:t>
            </a:r>
            <a:r>
              <a:rPr lang="cs-CZ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4 </a:t>
            </a:r>
            <a:r>
              <a:rPr lang="cs-CZ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týdne</a:t>
            </a:r>
            <a:r>
              <a:rPr lang="en-US" dirty="0"/>
              <a:t>(7</a:t>
            </a:r>
            <a:r>
              <a:rPr lang="cs-CZ" dirty="0"/>
              <a:t>,</a:t>
            </a:r>
            <a:r>
              <a:rPr lang="en-US" dirty="0"/>
              <a:t>0–7</a:t>
            </a:r>
            <a:r>
              <a:rPr lang="cs-CZ" dirty="0"/>
              <a:t>,</a:t>
            </a:r>
            <a:r>
              <a:rPr lang="en-US" dirty="0"/>
              <a:t>5) </a:t>
            </a:r>
            <a:r>
              <a:rPr lang="cs-CZ" dirty="0"/>
              <a:t>čas dosažení zlepšení 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PASI </a:t>
            </a:r>
            <a:r>
              <a:rPr lang="cs-CZ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o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90%</a:t>
            </a:r>
            <a:endParaRPr lang="cs-CZ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24B7763-CE31-481F-A32E-7E5B21D88462}"/>
              </a:ext>
            </a:extLst>
          </p:cNvPr>
          <p:cNvSpPr txBox="1"/>
          <p:nvPr/>
        </p:nvSpPr>
        <p:spPr>
          <a:xfrm>
            <a:off x="707010" y="6429080"/>
            <a:ext cx="6381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Procentuální zlepšení PASI oproti </a:t>
            </a:r>
            <a:r>
              <a:rPr lang="cs-CZ" b="1" dirty="0" err="1"/>
              <a:t>baseline</a:t>
            </a:r>
            <a:r>
              <a:rPr lang="cs-CZ" b="1" dirty="0"/>
              <a:t> od týdne 0 do týdne 12</a:t>
            </a:r>
          </a:p>
        </p:txBody>
      </p:sp>
      <p:sp>
        <p:nvSpPr>
          <p:cNvPr id="11" name="Šipka: nahoru 10">
            <a:extLst>
              <a:ext uri="{FF2B5EF4-FFF2-40B4-BE49-F238E27FC236}">
                <a16:creationId xmlns:a16="http://schemas.microsoft.com/office/drawing/2014/main" id="{C2F4A94E-D694-40BE-A00C-7E6634D2842E}"/>
              </a:ext>
            </a:extLst>
          </p:cNvPr>
          <p:cNvSpPr/>
          <p:nvPr/>
        </p:nvSpPr>
        <p:spPr>
          <a:xfrm rot="17593128">
            <a:off x="4132688" y="2933519"/>
            <a:ext cx="226559" cy="1924282"/>
          </a:xfrm>
          <a:prstGeom prst="upArrow">
            <a:avLst>
              <a:gd name="adj1" fmla="val 37140"/>
              <a:gd name="adj2" fmla="val 500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E0FFC8D8-3140-4385-AB6D-D4CDB2A42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311635">
            <a:off x="4252516" y="2807549"/>
            <a:ext cx="1911658" cy="92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9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E7A1A-7FED-4B58-B3FF-354B50A63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50" y="94782"/>
            <a:ext cx="11482308" cy="1018402"/>
          </a:xfrm>
        </p:spPr>
        <p:txBody>
          <a:bodyPr/>
          <a:lstStyle/>
          <a:p>
            <a:r>
              <a:rPr lang="cs-CZ" sz="3100" dirty="0">
                <a:solidFill>
                  <a:srgbClr val="009999"/>
                </a:solidFill>
              </a:rPr>
              <a:t>Většina pacientů léčených guselkumabem setrvala na léčbě dlouhodobě</a:t>
            </a:r>
            <a:endParaRPr lang="en-US" sz="3100" dirty="0">
              <a:solidFill>
                <a:srgbClr val="009999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4" b="8621"/>
          <a:stretch/>
        </p:blipFill>
        <p:spPr>
          <a:xfrm>
            <a:off x="1119723" y="1567543"/>
            <a:ext cx="10115648" cy="366630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69961" y="5477679"/>
            <a:ext cx="11033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cs-CZ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PsO</a:t>
            </a:r>
            <a:r>
              <a:rPr lang="cs-CZ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- psoriáza, </a:t>
            </a:r>
            <a:r>
              <a:rPr lang="cs-CZ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PsA</a:t>
            </a:r>
            <a:r>
              <a:rPr lang="cs-CZ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- psoriatická artritida </a:t>
            </a:r>
          </a:p>
          <a:p>
            <a:pPr>
              <a:lnSpc>
                <a:spcPts val="1200"/>
              </a:lnSpc>
            </a:pPr>
            <a:r>
              <a:rPr lang="cs-CZ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*Zahrnuje pacienty, kteří byli randomizováni k užívání přípravku TREMFYA® na počátku studie a pacienty, kteří byli převedeni z placeba v 16. týdnu (</a:t>
            </a:r>
            <a:r>
              <a:rPr lang="cs-CZ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Pso</a:t>
            </a:r>
            <a:r>
              <a:rPr lang="cs-CZ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)1 a ve 24. týdnu (</a:t>
            </a:r>
            <a:r>
              <a:rPr lang="cs-CZ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PsA</a:t>
            </a:r>
            <a:r>
              <a:rPr lang="cs-CZ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).</a:t>
            </a:r>
            <a:r>
              <a:rPr lang="cs-CZ" sz="11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 </a:t>
            </a:r>
          </a:p>
          <a:p>
            <a:pPr>
              <a:lnSpc>
                <a:spcPts val="1200"/>
              </a:lnSpc>
            </a:pPr>
            <a:r>
              <a:rPr lang="cs-CZ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† 76,9 % pokračovalo v léčbě přípravkem TREMFYA® až do 252. týdne ve studii VOYAGE 1.</a:t>
            </a:r>
            <a:r>
              <a:rPr lang="cs-CZ" sz="11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r>
              <a:rPr lang="cs-CZ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>
              <a:lnSpc>
                <a:spcPts val="1200"/>
              </a:lnSpc>
            </a:pPr>
            <a:r>
              <a:rPr lang="cs-CZ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‡ 88 % pacientů dokončilo léčbu přípravkem TREMFYA® až do 100. týdne ve studii DISCOVER-2.</a:t>
            </a:r>
            <a:r>
              <a:rPr lang="cs-CZ" sz="11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78667" y="6156949"/>
            <a:ext cx="118784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0">
              <a:lnSpc>
                <a:spcPts val="1200"/>
              </a:lnSpc>
            </a:pPr>
            <a:r>
              <a: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1.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Griffiths CEM, et al. Maintenance of Response Through 5 Years of Continuous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Guselkumab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Treatment: Results From the 	Phase 3 VOYAGE 1 Trial. Presented at the 16th Annual Coastal Dermatology Symposium. October 15-16, 2020; </a:t>
            </a:r>
            <a:r>
              <a: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2.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McInnes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IB, et al. Efficacy and Safety of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Guselkumab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a Monoclonal Antibody Specific to the p19-Subunit of Interleukin-23, 	Through 2 Years: Results from a Phase 3, Randomized, Double-blind, Placebo-controlled Study Conducted in Biologic-naïve 	Patients with Active Psoriatic Arthritis. Presented at Innovations in Dermatology Conference, March 16-20, 2021. Online. </a:t>
            </a:r>
            <a:endParaRPr lang="cs-CZ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2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E7A1A-7FED-4B58-B3FF-354B50A63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50" y="94782"/>
            <a:ext cx="11469436" cy="1018402"/>
          </a:xfrm>
        </p:spPr>
        <p:txBody>
          <a:bodyPr/>
          <a:lstStyle/>
          <a:p>
            <a:r>
              <a:rPr lang="cs-CZ" sz="3100" dirty="0">
                <a:solidFill>
                  <a:srgbClr val="009999"/>
                </a:solidFill>
              </a:rPr>
              <a:t>Účinnost guselkumabu potvrzena u širokého spektra pacientů</a:t>
            </a:r>
            <a:endParaRPr lang="en-US" sz="3100" dirty="0">
              <a:solidFill>
                <a:srgbClr val="009999"/>
              </a:solidFill>
            </a:endParaRPr>
          </a:p>
        </p:txBody>
      </p:sp>
      <p:pic>
        <p:nvPicPr>
          <p:cNvPr id="5" name="Obrázek 10">
            <a:extLst>
              <a:ext uri="{FF2B5EF4-FFF2-40B4-BE49-F238E27FC236}">
                <a16:creationId xmlns:a16="http://schemas.microsoft.com/office/drawing/2014/main" id="{CC68B786-1273-46C0-8AD4-50E8E807C1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41" y="3237952"/>
            <a:ext cx="4307645" cy="2605484"/>
          </a:xfrm>
          <a:prstGeom prst="rect">
            <a:avLst/>
          </a:prstGeom>
        </p:spPr>
      </p:pic>
      <p:pic>
        <p:nvPicPr>
          <p:cNvPr id="6" name="Obrázek 11">
            <a:extLst>
              <a:ext uri="{FF2B5EF4-FFF2-40B4-BE49-F238E27FC236}">
                <a16:creationId xmlns:a16="http://schemas.microsoft.com/office/drawing/2014/main" id="{307A6D52-0896-43C3-B26F-99B2C973FF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595" y="2351757"/>
            <a:ext cx="3385312" cy="3194498"/>
          </a:xfrm>
          <a:prstGeom prst="rect">
            <a:avLst/>
          </a:prstGeom>
        </p:spPr>
      </p:pic>
      <p:pic>
        <p:nvPicPr>
          <p:cNvPr id="7" name="Obrázek 12">
            <a:extLst>
              <a:ext uri="{FF2B5EF4-FFF2-40B4-BE49-F238E27FC236}">
                <a16:creationId xmlns:a16="http://schemas.microsoft.com/office/drawing/2014/main" id="{E9ABBCD8-CAAF-4CBC-8CE6-315F240892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232" y="1614336"/>
            <a:ext cx="1943919" cy="3848100"/>
          </a:xfrm>
          <a:prstGeom prst="rect">
            <a:avLst/>
          </a:prstGeom>
        </p:spPr>
      </p:pic>
      <p:pic>
        <p:nvPicPr>
          <p:cNvPr id="8" name="Obrázek 15">
            <a:extLst>
              <a:ext uri="{FF2B5EF4-FFF2-40B4-BE49-F238E27FC236}">
                <a16:creationId xmlns:a16="http://schemas.microsoft.com/office/drawing/2014/main" id="{7D87D787-D42A-463B-835E-76CA15177A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652" y="4151796"/>
            <a:ext cx="4153913" cy="1588559"/>
          </a:xfrm>
          <a:prstGeom prst="rect">
            <a:avLst/>
          </a:prstGeom>
        </p:spPr>
      </p:pic>
      <p:sp>
        <p:nvSpPr>
          <p:cNvPr id="9" name="TextovéPole 22">
            <a:extLst>
              <a:ext uri="{FF2B5EF4-FFF2-40B4-BE49-F238E27FC236}">
                <a16:creationId xmlns:a16="http://schemas.microsoft.com/office/drawing/2014/main" id="{FB093003-AEB1-4991-B06F-B7DDC7CF83E8}"/>
              </a:ext>
            </a:extLst>
          </p:cNvPr>
          <p:cNvSpPr txBox="1"/>
          <p:nvPr/>
        </p:nvSpPr>
        <p:spPr>
          <a:xfrm>
            <a:off x="1447806" y="2685007"/>
            <a:ext cx="184166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NEHTY, KŠTICE, NOHY A RUCE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1FD3BBB-8478-44A4-BDD6-7BD107D2322D}"/>
              </a:ext>
            </a:extLst>
          </p:cNvPr>
          <p:cNvSpPr txBox="1"/>
          <p:nvPr/>
        </p:nvSpPr>
        <p:spPr>
          <a:xfrm>
            <a:off x="8740147" y="4680583"/>
            <a:ext cx="249372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PRVNÍ A JEDINÝ PLNĚ HUMÁNNÍ IL-23 INHIBITOR SCHVÁLENÝ K LÉČBĚ PsO A PsA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2CDB6F0-5BCE-48E2-84DB-4298B19B32F2}"/>
              </a:ext>
            </a:extLst>
          </p:cNvPr>
          <p:cNvSpPr txBox="1"/>
          <p:nvPr/>
        </p:nvSpPr>
        <p:spPr>
          <a:xfrm>
            <a:off x="6549876" y="1684639"/>
            <a:ext cx="22473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VŠECHNY VĚKOVÉ KATEGORIE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99967B8-742A-4635-B498-CCA2FB5C66A8}"/>
              </a:ext>
            </a:extLst>
          </p:cNvPr>
          <p:cNvSpPr txBox="1"/>
          <p:nvPr/>
        </p:nvSpPr>
        <p:spPr>
          <a:xfrm>
            <a:off x="8283477" y="2987014"/>
            <a:ext cx="19996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VŠECHNY VÁHOVÉ KATEGORIE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09BCE88-2E1F-4F30-B6C6-4F283BED0DB6}"/>
              </a:ext>
            </a:extLst>
          </p:cNvPr>
          <p:cNvSpPr txBox="1"/>
          <p:nvPr/>
        </p:nvSpPr>
        <p:spPr>
          <a:xfrm>
            <a:off x="583478" y="4666207"/>
            <a:ext cx="209639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NAIVNÍCH </a:t>
            </a:r>
            <a:br>
              <a:rPr kumimoji="0" lang="cs-CZ" sz="13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cs-CZ" sz="13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 PŘEDLÉČENÝCH PACIENTŮ</a:t>
            </a:r>
          </a:p>
        </p:txBody>
      </p:sp>
      <p:sp>
        <p:nvSpPr>
          <p:cNvPr id="14" name="TextBox 29">
            <a:extLst>
              <a:ext uri="{FF2B5EF4-FFF2-40B4-BE49-F238E27FC236}">
                <a16:creationId xmlns:a16="http://schemas.microsoft.com/office/drawing/2014/main" id="{5FAA86A8-A50B-481D-A15C-3906E48D2AA2}"/>
              </a:ext>
            </a:extLst>
          </p:cNvPr>
          <p:cNvSpPr txBox="1"/>
          <p:nvPr/>
        </p:nvSpPr>
        <p:spPr>
          <a:xfrm>
            <a:off x="194099" y="6238540"/>
            <a:ext cx="30332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Adapted from Reich et al. Lancet 2019;394:831-9.</a:t>
            </a:r>
          </a:p>
        </p:txBody>
      </p:sp>
      <p:sp>
        <p:nvSpPr>
          <p:cNvPr id="15" name="TextBox 30">
            <a:extLst>
              <a:ext uri="{FF2B5EF4-FFF2-40B4-BE49-F238E27FC236}">
                <a16:creationId xmlns:a16="http://schemas.microsoft.com/office/drawing/2014/main" id="{3E3D2801-F2AF-4274-BDFE-4CE40C7916A0}"/>
              </a:ext>
            </a:extLst>
          </p:cNvPr>
          <p:cNvSpPr txBox="1"/>
          <p:nvPr/>
        </p:nvSpPr>
        <p:spPr>
          <a:xfrm>
            <a:off x="188417" y="6409874"/>
            <a:ext cx="29626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Adapted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from Blauvelt et al. EADV 2019 #P1635.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762" y="4354292"/>
            <a:ext cx="1170103" cy="1196365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96" y="2516784"/>
            <a:ext cx="1178811" cy="1205268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845" y="1750430"/>
            <a:ext cx="1192436" cy="121919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329" y="2542909"/>
            <a:ext cx="1160602" cy="1186651"/>
          </a:xfrm>
          <a:prstGeom prst="rect">
            <a:avLst/>
          </a:prstGeom>
        </p:spPr>
      </p:pic>
      <p:pic>
        <p:nvPicPr>
          <p:cNvPr id="21" name="Obrázek 13">
            <a:extLst>
              <a:ext uri="{FF2B5EF4-FFF2-40B4-BE49-F238E27FC236}">
                <a16:creationId xmlns:a16="http://schemas.microsoft.com/office/drawing/2014/main" id="{61A8D2C7-7E62-48FF-BBB4-0E97E593BC5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66" y="2353476"/>
            <a:ext cx="3617572" cy="3290845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387" y="3579434"/>
            <a:ext cx="1802674" cy="1859007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171" y="4281794"/>
            <a:ext cx="1187519" cy="1264515"/>
          </a:xfrm>
          <a:prstGeom prst="rect">
            <a:avLst/>
          </a:prstGeom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1D2C2600-F7C5-43F1-9B85-62208B0E8E1E}"/>
              </a:ext>
            </a:extLst>
          </p:cNvPr>
          <p:cNvSpPr txBox="1"/>
          <p:nvPr/>
        </p:nvSpPr>
        <p:spPr>
          <a:xfrm>
            <a:off x="6384304" y="6406853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b="0" i="0" dirty="0">
                <a:solidFill>
                  <a:srgbClr val="727271"/>
                </a:solidFill>
                <a:effectLst/>
                <a:latin typeface="Arial" panose="020B0604020202020204" pitchFamily="34" charset="0"/>
              </a:rPr>
              <a:t>SPC </a:t>
            </a:r>
            <a:r>
              <a:rPr lang="cs-CZ" sz="900" b="0" i="0" dirty="0" err="1">
                <a:solidFill>
                  <a:srgbClr val="727271"/>
                </a:solidFill>
                <a:effectLst/>
                <a:latin typeface="Arial" panose="020B0604020202020204" pitchFamily="34" charset="0"/>
              </a:rPr>
              <a:t>Tremfya</a:t>
            </a:r>
            <a:r>
              <a:rPr lang="cs-CZ" sz="900" b="0" i="0" dirty="0">
                <a:solidFill>
                  <a:srgbClr val="727271"/>
                </a:solidFill>
                <a:effectLst/>
                <a:latin typeface="Arial" panose="020B0604020202020204" pitchFamily="34" charset="0"/>
              </a:rPr>
              <a:t>, datum poslední revize textu 11.2.2021. </a:t>
            </a:r>
            <a:r>
              <a:rPr lang="cs-CZ" sz="900" b="1" i="0" dirty="0">
                <a:solidFill>
                  <a:srgbClr val="727271"/>
                </a:solidFill>
                <a:effectLst/>
                <a:latin typeface="Arial" panose="020B0604020202020204" pitchFamily="34" charset="0"/>
              </a:rPr>
              <a:t>2.</a:t>
            </a:r>
            <a:r>
              <a:rPr lang="cs-CZ" sz="900" b="0" i="0" dirty="0">
                <a:solidFill>
                  <a:srgbClr val="727271"/>
                </a:solidFill>
                <a:effectLst/>
                <a:latin typeface="Arial" panose="020B0604020202020204" pitchFamily="34" charset="0"/>
              </a:rPr>
              <a:t> Rozhodnutí o ukončení správního řízení SUKLS109439/2018, http: //www.sukl.cz/modules/procedures/detail.php?spzn=SUKLS109439% 2F2018. </a:t>
            </a:r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264519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B4EE1-6980-4BE7-BCFE-CEE334F24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50" y="94782"/>
            <a:ext cx="11585050" cy="1018402"/>
          </a:xfrm>
        </p:spPr>
        <p:txBody>
          <a:bodyPr>
            <a:normAutofit/>
          </a:bodyPr>
          <a:lstStyle/>
          <a:p>
            <a:r>
              <a:rPr lang="cs-CZ" sz="3400" dirty="0">
                <a:solidFill>
                  <a:srgbClr val="009999"/>
                </a:solidFill>
              </a:rPr>
              <a:t>Ověřený bezpečnostní profil v průběhu 5ti let léčby</a:t>
            </a:r>
            <a:endParaRPr lang="en-US" sz="3400" dirty="0">
              <a:solidFill>
                <a:srgbClr val="00999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42BC5-31DA-48D4-934E-D5F35A6C3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730" y="2697003"/>
            <a:ext cx="9096147" cy="3441957"/>
          </a:xfrm>
          <a:prstGeom prst="rect">
            <a:avLst/>
          </a:prstGeom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180D5160-B6D0-4AE3-8F7F-A2C5F06AA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304" y="1426149"/>
            <a:ext cx="10972800" cy="163698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cs-CZ" sz="2200" dirty="0"/>
              <a:t>Žádný případ aktivní tuberkulózy a oportunních infekcí</a:t>
            </a:r>
            <a:endParaRPr lang="en-US" sz="2200" dirty="0"/>
          </a:p>
          <a:p>
            <a:pPr>
              <a:spcBef>
                <a:spcPts val="0"/>
              </a:spcBef>
            </a:pPr>
            <a:r>
              <a:rPr lang="cs-CZ" sz="2200" dirty="0"/>
              <a:t>Žádné anafylaktické reakce</a:t>
            </a:r>
            <a:endParaRPr lang="en-US" sz="2200" dirty="0"/>
          </a:p>
          <a:p>
            <a:pPr>
              <a:spcBef>
                <a:spcPts val="0"/>
              </a:spcBef>
            </a:pPr>
            <a:r>
              <a:rPr lang="cs-CZ" sz="2200" dirty="0"/>
              <a:t>Žádné případy IBD </a:t>
            </a:r>
            <a:r>
              <a:rPr lang="en-US" sz="22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103B2B-F863-441C-A445-FA85447C456B}"/>
              </a:ext>
            </a:extLst>
          </p:cNvPr>
          <p:cNvSpPr txBox="1"/>
          <p:nvPr/>
        </p:nvSpPr>
        <p:spPr>
          <a:xfrm>
            <a:off x="-849123" y="6486219"/>
            <a:ext cx="830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Adapted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from Griffiths et al. Poster Presentation Coastal Dermatology Symposium 2020, October 15-16</a:t>
            </a:r>
            <a:r>
              <a:rPr lang="it-IT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3838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F8546-5CCC-4A78-A22D-4D1CBA837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>
                <a:solidFill>
                  <a:srgbClr val="009999"/>
                </a:solidFill>
              </a:rPr>
              <a:t>Kazuistika: pacientka ročník 1969</a:t>
            </a:r>
            <a:endParaRPr lang="en-US" sz="3600" dirty="0">
              <a:solidFill>
                <a:srgbClr val="009999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5E59B-DB30-4B7C-8363-858B93A2E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150" y="1375576"/>
            <a:ext cx="11587700" cy="5482424"/>
          </a:xfrm>
        </p:spPr>
        <p:txBody>
          <a:bodyPr>
            <a:normAutofit fontScale="70000" lnSpcReduction="20000"/>
          </a:bodyPr>
          <a:lstStyle/>
          <a:p>
            <a:r>
              <a:rPr lang="cs-CZ" sz="2800" dirty="0"/>
              <a:t>RA: oba rodiče kožní </a:t>
            </a:r>
            <a:r>
              <a:rPr lang="cs-CZ" sz="2800" dirty="0" err="1"/>
              <a:t>PsO</a:t>
            </a:r>
            <a:endParaRPr lang="cs-CZ" sz="2800" dirty="0"/>
          </a:p>
          <a:p>
            <a:r>
              <a:rPr lang="cs-CZ" sz="2800" dirty="0"/>
              <a:t>PA: zdravotní laborantka</a:t>
            </a:r>
          </a:p>
          <a:p>
            <a:r>
              <a:rPr lang="cs-CZ" sz="2800" dirty="0"/>
              <a:t>OA: 2009 </a:t>
            </a:r>
            <a:r>
              <a:rPr lang="cs-CZ" sz="2800" dirty="0" err="1"/>
              <a:t>hepatopatie</a:t>
            </a:r>
            <a:r>
              <a:rPr lang="cs-CZ" sz="2800" dirty="0"/>
              <a:t> a steatóza, na CT </a:t>
            </a:r>
            <a:r>
              <a:rPr lang="cs-CZ" sz="2800" dirty="0" err="1"/>
              <a:t>přestavbové</a:t>
            </a:r>
            <a:r>
              <a:rPr lang="cs-CZ" sz="2800" dirty="0"/>
              <a:t> změny jater, refluxní ezofagitis II.st, sledována gastroenterologem</a:t>
            </a:r>
          </a:p>
          <a:p>
            <a:pPr marL="0" indent="0">
              <a:buNone/>
            </a:pPr>
            <a:r>
              <a:rPr lang="cs-CZ" sz="2800" dirty="0"/>
              <a:t>            2012 depresivní syndrom</a:t>
            </a:r>
          </a:p>
          <a:p>
            <a:r>
              <a:rPr lang="cs-CZ" sz="2800" dirty="0"/>
              <a:t>NO: 1976 chronická ložisková psoriáza, kolena, lokty a kštice</a:t>
            </a:r>
          </a:p>
          <a:p>
            <a:pPr marL="0" indent="0">
              <a:buNone/>
            </a:pPr>
            <a:r>
              <a:rPr lang="cs-CZ" sz="2800" dirty="0"/>
              <a:t>             1983 první </a:t>
            </a:r>
            <a:r>
              <a:rPr lang="cs-CZ" sz="2800" dirty="0" err="1"/>
              <a:t>disseminace</a:t>
            </a:r>
            <a:r>
              <a:rPr lang="cs-CZ" sz="2800" dirty="0"/>
              <a:t> až generalizace projevů, ataky 2-3x ročně</a:t>
            </a:r>
          </a:p>
          <a:p>
            <a:pPr marL="0" indent="0">
              <a:buNone/>
            </a:pPr>
            <a:r>
              <a:rPr lang="cs-CZ" sz="2800" dirty="0"/>
              <a:t>             1989 po porodu nejhorší zhoršení, od té doby nezhojena, projevy diseminované, špatná odpověď </a:t>
            </a:r>
          </a:p>
          <a:p>
            <a:pPr marL="0" indent="0">
              <a:buNone/>
            </a:pPr>
            <a:r>
              <a:rPr lang="cs-CZ" dirty="0"/>
              <a:t>              </a:t>
            </a:r>
            <a:r>
              <a:rPr lang="cs-CZ" sz="2800" dirty="0"/>
              <a:t>na léčbu</a:t>
            </a:r>
          </a:p>
          <a:p>
            <a:pPr marL="0" indent="0">
              <a:buNone/>
            </a:pPr>
            <a:r>
              <a:rPr lang="cs-CZ" sz="2800" dirty="0"/>
              <a:t>             2010 bolesti malých kloubů ručních, kolen a kyčlí, bez otoků, revmatologem vyšetřena, nehodnoceno</a:t>
            </a:r>
          </a:p>
          <a:p>
            <a:pPr marL="0" indent="0">
              <a:buNone/>
            </a:pPr>
            <a:r>
              <a:rPr lang="cs-CZ" dirty="0"/>
              <a:t>             </a:t>
            </a:r>
            <a:r>
              <a:rPr lang="cs-CZ" sz="2800" dirty="0"/>
              <a:t> jako </a:t>
            </a:r>
            <a:r>
              <a:rPr lang="cs-CZ" sz="2800" dirty="0" err="1"/>
              <a:t>PsA</a:t>
            </a:r>
            <a:r>
              <a:rPr lang="cs-CZ" sz="2800" dirty="0"/>
              <a:t>, RTG. bez strukturálních změn, HLA B 27 negativní</a:t>
            </a:r>
          </a:p>
          <a:p>
            <a:r>
              <a:rPr lang="cs-CZ" sz="2800" dirty="0"/>
              <a:t>LA: perorální antikoncepce, </a:t>
            </a:r>
            <a:r>
              <a:rPr lang="cs-CZ" sz="2800" dirty="0" err="1"/>
              <a:t>Essentiale</a:t>
            </a:r>
            <a:r>
              <a:rPr lang="cs-CZ" sz="2800" dirty="0"/>
              <a:t> forte 3x1, </a:t>
            </a:r>
            <a:r>
              <a:rPr lang="cs-CZ" sz="2800" dirty="0" err="1"/>
              <a:t>Atoris</a:t>
            </a:r>
            <a:r>
              <a:rPr lang="cs-CZ" sz="2800" dirty="0"/>
              <a:t> 1x1, </a:t>
            </a:r>
            <a:r>
              <a:rPr lang="cs-CZ" sz="2800" dirty="0" err="1"/>
              <a:t>Helicid</a:t>
            </a:r>
            <a:r>
              <a:rPr lang="cs-CZ" sz="2800" dirty="0"/>
              <a:t> 20 2x1 denně, </a:t>
            </a:r>
            <a:r>
              <a:rPr lang="cs-CZ" sz="2800" dirty="0" err="1"/>
              <a:t>Magrilan</a:t>
            </a:r>
            <a:r>
              <a:rPr lang="cs-CZ" sz="2800" dirty="0"/>
              <a:t> 20 mg 1x1, Paroxetin  20 mg 1x1</a:t>
            </a:r>
          </a:p>
          <a:p>
            <a:pPr marL="0" indent="0">
              <a:buNone/>
            </a:pPr>
            <a:endParaRPr lang="cs-CZ" sz="2800" dirty="0"/>
          </a:p>
          <a:p>
            <a:r>
              <a:rPr lang="cs-CZ" sz="2800" dirty="0"/>
              <a:t>Chronická kuřačka, 15 cigaret denně 15 let, alkohol pravidelně, dle BIOREP 5 jednotek týdně, pivo - víno </a:t>
            </a:r>
          </a:p>
          <a:p>
            <a:r>
              <a:rPr lang="cs-CZ" sz="2800" dirty="0"/>
              <a:t>Výška 154 cm, váha 74 kg, BMI 31,2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472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939C9C-259D-480B-96A4-CD2AD8EC4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564" y="123063"/>
            <a:ext cx="9398441" cy="1018402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009999"/>
                </a:solidFill>
              </a:rPr>
              <a:t>Kazuistika: pacientka ročník 1969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CABE5F-2CB7-4106-BCCE-8F0ECEC42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150" y="1375576"/>
            <a:ext cx="11587700" cy="5482424"/>
          </a:xfrm>
        </p:spPr>
        <p:txBody>
          <a:bodyPr>
            <a:normAutofit fontScale="77500" lnSpcReduction="20000"/>
          </a:bodyPr>
          <a:lstStyle/>
          <a:p>
            <a:r>
              <a:rPr lang="cs-CZ" sz="2800" b="1" u="sng" dirty="0"/>
              <a:t>Systémová terapie:</a:t>
            </a:r>
          </a:p>
          <a:p>
            <a:r>
              <a:rPr lang="cs-CZ" sz="2800" b="1" i="1" dirty="0"/>
              <a:t>Celotělová UVB 311 </a:t>
            </a:r>
            <a:r>
              <a:rPr lang="cs-CZ" sz="2800" b="1" i="1" dirty="0" err="1"/>
              <a:t>nm</a:t>
            </a:r>
            <a:r>
              <a:rPr lang="cs-CZ" sz="2800" b="1" i="1" dirty="0"/>
              <a:t> fototerapie</a:t>
            </a:r>
            <a:r>
              <a:rPr lang="cs-CZ" sz="2800" b="1" dirty="0"/>
              <a:t>, </a:t>
            </a:r>
            <a:r>
              <a:rPr lang="cs-CZ" sz="2800" dirty="0"/>
              <a:t>celková doba  aplikace 30 měsíců, nedosaženo PASI 50</a:t>
            </a:r>
          </a:p>
          <a:p>
            <a:r>
              <a:rPr lang="cs-CZ" sz="2800" b="1" i="1" dirty="0" err="1"/>
              <a:t>Retinoidy</a:t>
            </a:r>
            <a:r>
              <a:rPr lang="cs-CZ" sz="2800" b="1" i="1" dirty="0"/>
              <a:t> a </a:t>
            </a:r>
            <a:r>
              <a:rPr lang="cs-CZ" sz="2800" b="1" i="1" dirty="0" err="1"/>
              <a:t>metotrexát</a:t>
            </a:r>
            <a:r>
              <a:rPr lang="cs-CZ" sz="2800" b="1" i="1" dirty="0"/>
              <a:t> </a:t>
            </a:r>
            <a:r>
              <a:rPr lang="cs-CZ" sz="2800" dirty="0"/>
              <a:t>nepodávány vzhledem k chronické </a:t>
            </a:r>
            <a:r>
              <a:rPr lang="cs-CZ" sz="2800" dirty="0" err="1"/>
              <a:t>hepatopatii</a:t>
            </a:r>
            <a:r>
              <a:rPr lang="cs-CZ" sz="2800" dirty="0"/>
              <a:t> a </a:t>
            </a:r>
            <a:r>
              <a:rPr lang="cs-CZ" sz="2800" dirty="0" err="1"/>
              <a:t>hyperlipidemii</a:t>
            </a:r>
            <a:r>
              <a:rPr lang="cs-CZ" sz="2800" dirty="0"/>
              <a:t>, opakovaně při léčbě AST 1,96  ALT 1,14  GGT 3,35 </a:t>
            </a:r>
            <a:r>
              <a:rPr lang="cs-CZ" sz="2800" dirty="0" err="1"/>
              <a:t>ukat</a:t>
            </a:r>
            <a:r>
              <a:rPr lang="cs-CZ" sz="2800" dirty="0"/>
              <a:t>/l, cholesterol 6,32  triglyceridy 3,05 </a:t>
            </a:r>
            <a:r>
              <a:rPr lang="cs-CZ" sz="2800" dirty="0" err="1"/>
              <a:t>mmol</a:t>
            </a:r>
            <a:r>
              <a:rPr lang="cs-CZ" sz="2800" dirty="0"/>
              <a:t>/l</a:t>
            </a:r>
          </a:p>
          <a:p>
            <a:r>
              <a:rPr lang="cs-CZ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Ustekinumab</a:t>
            </a:r>
            <a:r>
              <a:rPr lang="cs-CZ" sz="2800" dirty="0"/>
              <a:t> 45 mg </a:t>
            </a:r>
            <a:r>
              <a:rPr lang="cs-CZ" sz="2800" dirty="0" err="1"/>
              <a:t>s.c</a:t>
            </a:r>
            <a:r>
              <a:rPr lang="cs-CZ" sz="2800" dirty="0"/>
              <a:t>. od 1.3.2012 , </a:t>
            </a:r>
            <a:r>
              <a:rPr lang="cs-CZ" sz="2800" dirty="0" err="1"/>
              <a:t>Diclofenac</a:t>
            </a:r>
            <a:r>
              <a:rPr lang="cs-CZ" sz="2800" dirty="0"/>
              <a:t> Na 50 mg 2x1 denně, </a:t>
            </a:r>
            <a:r>
              <a:rPr lang="cs-CZ" sz="2800" dirty="0">
                <a:solidFill>
                  <a:srgbClr val="0070C0"/>
                </a:solidFill>
              </a:rPr>
              <a:t>BSA 20% index PASI 15,4</a:t>
            </a:r>
          </a:p>
          <a:p>
            <a:pPr marL="0" indent="0">
              <a:buNone/>
            </a:pPr>
            <a:r>
              <a:rPr lang="cs-CZ" sz="2800" dirty="0"/>
              <a:t>                                                      po půl roce terapie- kompletně zhojena</a:t>
            </a:r>
          </a:p>
          <a:p>
            <a:pPr marL="0" indent="0">
              <a:buNone/>
            </a:pPr>
            <a:r>
              <a:rPr lang="cs-CZ" sz="2800" dirty="0"/>
              <a:t>                                                      8/2015 – objevují se vodnaté stolice 2-3x denně</a:t>
            </a:r>
          </a:p>
          <a:p>
            <a:pPr marL="0" indent="0">
              <a:buNone/>
            </a:pPr>
            <a:r>
              <a:rPr lang="cs-CZ" sz="2800" dirty="0"/>
              <a:t>                                                      25.7.2016 </a:t>
            </a:r>
            <a:r>
              <a:rPr lang="cs-CZ" sz="2800" dirty="0">
                <a:solidFill>
                  <a:srgbClr val="0070C0"/>
                </a:solidFill>
              </a:rPr>
              <a:t>BSA 12% DK, HK, index PASI 12, DLQI 22 </a:t>
            </a:r>
            <a:r>
              <a:rPr lang="cs-CZ" sz="2800" dirty="0"/>
              <a:t>zhoršování kožního    </a:t>
            </a:r>
          </a:p>
          <a:p>
            <a:pPr marL="0" indent="0">
              <a:buNone/>
            </a:pPr>
            <a:r>
              <a:rPr lang="cs-CZ" dirty="0"/>
              <a:t>                                                     </a:t>
            </a:r>
            <a:r>
              <a:rPr lang="cs-CZ" sz="2800" dirty="0"/>
              <a:t> nálezu</a:t>
            </a:r>
          </a:p>
          <a:p>
            <a:pPr marL="0" indent="0">
              <a:buNone/>
            </a:pPr>
            <a:r>
              <a:rPr lang="cs-CZ" dirty="0"/>
              <a:t>                                                     </a:t>
            </a:r>
            <a:r>
              <a:rPr lang="cs-CZ" sz="2800" dirty="0"/>
              <a:t> 20. injekce </a:t>
            </a:r>
            <a:r>
              <a:rPr lang="cs-CZ" sz="2800" dirty="0" err="1"/>
              <a:t>ustekinumab</a:t>
            </a:r>
            <a:r>
              <a:rPr lang="cs-CZ" sz="2800" dirty="0"/>
              <a:t> neaplikována!</a:t>
            </a:r>
          </a:p>
          <a:p>
            <a:r>
              <a:rPr lang="cs-CZ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Adalimumab</a:t>
            </a:r>
            <a:r>
              <a:rPr lang="cs-CZ" sz="2800" dirty="0"/>
              <a:t> 40 mg </a:t>
            </a:r>
            <a:r>
              <a:rPr lang="cs-CZ" sz="2800" dirty="0" err="1"/>
              <a:t>s.c</a:t>
            </a:r>
            <a:r>
              <a:rPr lang="cs-CZ" sz="2800" dirty="0"/>
              <a:t>. od 25.8.2016</a:t>
            </a:r>
          </a:p>
          <a:p>
            <a:r>
              <a:rPr lang="cs-CZ" sz="2800" dirty="0"/>
              <a:t>12/2016 zhoršování průjmů, až 12x vodnaté stolice za den</a:t>
            </a:r>
          </a:p>
          <a:p>
            <a:r>
              <a:rPr lang="cs-CZ" dirty="0" err="1"/>
              <a:t>K</a:t>
            </a:r>
            <a:r>
              <a:rPr lang="cs-CZ" sz="2800" dirty="0" err="1"/>
              <a:t>oloskopické</a:t>
            </a:r>
            <a:r>
              <a:rPr lang="cs-CZ" sz="2800" dirty="0"/>
              <a:t> vyšetření, biopsie, histopatologicky prokázána </a:t>
            </a:r>
            <a:r>
              <a:rPr lang="cs-CZ" sz="2800" b="1" dirty="0"/>
              <a:t>lymfocytární kolitida, inkompletní forma. </a:t>
            </a:r>
            <a:r>
              <a:rPr lang="cs-CZ" sz="2800" dirty="0" err="1"/>
              <a:t>Salofalk</a:t>
            </a:r>
            <a:r>
              <a:rPr lang="cs-CZ" sz="2800" dirty="0"/>
              <a:t> 3x1, </a:t>
            </a:r>
            <a:r>
              <a:rPr lang="cs-CZ" sz="2800" dirty="0" err="1"/>
              <a:t>Cortiment</a:t>
            </a:r>
            <a:r>
              <a:rPr lang="cs-CZ" sz="2800" dirty="0"/>
              <a:t> 1-0-0. S - </a:t>
            </a:r>
            <a:r>
              <a:rPr lang="cs-CZ" sz="2800" dirty="0" err="1"/>
              <a:t>IgA</a:t>
            </a:r>
            <a:r>
              <a:rPr lang="cs-CZ" sz="2800" dirty="0"/>
              <a:t> v normě, Anti ASCA </a:t>
            </a:r>
            <a:r>
              <a:rPr lang="cs-CZ" sz="2800" dirty="0" err="1"/>
              <a:t>IgA</a:t>
            </a:r>
            <a:r>
              <a:rPr lang="cs-CZ" sz="2800" dirty="0"/>
              <a:t>, </a:t>
            </a:r>
            <a:r>
              <a:rPr lang="cs-CZ" sz="2800" dirty="0" err="1"/>
              <a:t>IgG</a:t>
            </a:r>
            <a:r>
              <a:rPr lang="cs-CZ" sz="2800" dirty="0"/>
              <a:t>  v normě, Anti ANCA negativní</a:t>
            </a:r>
            <a:endParaRPr lang="cs-CZ" sz="2800" b="1" dirty="0"/>
          </a:p>
          <a:p>
            <a:r>
              <a:rPr lang="cs-CZ" sz="2800" dirty="0"/>
              <a:t>Efekt </a:t>
            </a:r>
            <a:r>
              <a:rPr lang="cs-CZ" sz="2800" dirty="0" err="1"/>
              <a:t>adalimumab</a:t>
            </a:r>
            <a:r>
              <a:rPr lang="cs-CZ" sz="2800" dirty="0"/>
              <a:t> ve 12.týdnu minimální zlepšení, </a:t>
            </a:r>
            <a:r>
              <a:rPr lang="cs-CZ" sz="2800" dirty="0">
                <a:solidFill>
                  <a:srgbClr val="0070C0"/>
                </a:solidFill>
              </a:rPr>
              <a:t>BSA stále 12%, index PASI 10,5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3795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8469F0-2A63-473E-8DEB-05F6947BF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rgbClr val="009999"/>
                </a:solidFill>
              </a:rPr>
              <a:t>Kazuistika: pacientka ročník 1969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02B1A9-7B4E-4548-B432-544075FDD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2800" dirty="0"/>
              <a:t>31.7.2017 objevuje se při </a:t>
            </a:r>
            <a:r>
              <a:rPr lang="cs-CZ" sz="2800" dirty="0" err="1"/>
              <a:t>adalimumabu</a:t>
            </a:r>
            <a:r>
              <a:rPr lang="cs-CZ" sz="2800" dirty="0"/>
              <a:t> obraz </a:t>
            </a:r>
            <a:r>
              <a:rPr lang="cs-CZ" sz="2800" b="1" dirty="0" err="1">
                <a:solidFill>
                  <a:srgbClr val="0070C0"/>
                </a:solidFill>
              </a:rPr>
              <a:t>hidradenitis</a:t>
            </a:r>
            <a:r>
              <a:rPr lang="cs-CZ" sz="2800" b="1" dirty="0">
                <a:solidFill>
                  <a:srgbClr val="0070C0"/>
                </a:solidFill>
              </a:rPr>
              <a:t> </a:t>
            </a:r>
            <a:r>
              <a:rPr lang="cs-CZ" sz="2800" b="1" dirty="0" err="1">
                <a:solidFill>
                  <a:srgbClr val="0070C0"/>
                </a:solidFill>
              </a:rPr>
              <a:t>suppurativa</a:t>
            </a:r>
            <a:r>
              <a:rPr lang="cs-CZ" sz="2800" b="1" dirty="0"/>
              <a:t>               </a:t>
            </a:r>
            <a:r>
              <a:rPr lang="cs-CZ" sz="2800" dirty="0"/>
              <a:t>pod oběma tříselnými vazy a na vnitřních plochách stehen, 5 zánětlivých </a:t>
            </a:r>
            <a:r>
              <a:rPr lang="cs-CZ" sz="2800" dirty="0" err="1"/>
              <a:t>nodulů</a:t>
            </a:r>
            <a:r>
              <a:rPr lang="cs-CZ" sz="2800" dirty="0"/>
              <a:t>, 4 píštěle, 2 abscesy, terapie doxycyklin 2x100 mg, abscesy vypouštěny, kultivace opakovaně negativní</a:t>
            </a:r>
          </a:p>
          <a:p>
            <a:r>
              <a:rPr lang="cs-CZ" sz="2800" dirty="0"/>
              <a:t>1/2018 stále 11-12 vodnatých stolic denně, bolesti v epigastriu, zhoršování obrazu HS, postižení i </a:t>
            </a:r>
            <a:r>
              <a:rPr lang="cs-CZ" sz="2800" dirty="0" err="1"/>
              <a:t>perigenitálně</a:t>
            </a:r>
            <a:r>
              <a:rPr lang="cs-CZ" sz="2800" dirty="0"/>
              <a:t>, </a:t>
            </a:r>
            <a:r>
              <a:rPr lang="cs-CZ" sz="2800" dirty="0" err="1"/>
              <a:t>mons</a:t>
            </a:r>
            <a:r>
              <a:rPr lang="cs-CZ" sz="2800" dirty="0"/>
              <a:t> </a:t>
            </a:r>
            <a:r>
              <a:rPr lang="cs-CZ" sz="2800" dirty="0" err="1"/>
              <a:t>pubis</a:t>
            </a:r>
            <a:r>
              <a:rPr lang="cs-CZ" sz="2800" dirty="0"/>
              <a:t>, </a:t>
            </a:r>
            <a:r>
              <a:rPr lang="cs-CZ" sz="2800" dirty="0" err="1"/>
              <a:t>perianálně</a:t>
            </a:r>
            <a:r>
              <a:rPr lang="cs-CZ" sz="2800" dirty="0"/>
              <a:t> a </a:t>
            </a:r>
            <a:r>
              <a:rPr lang="cs-CZ" sz="2800" dirty="0" err="1"/>
              <a:t>gluteálně</a:t>
            </a:r>
            <a:endParaRPr lang="cs-CZ" sz="2800" dirty="0"/>
          </a:p>
          <a:p>
            <a:r>
              <a:rPr lang="cs-CZ" sz="2800" dirty="0"/>
              <a:t>16.1.2018 poslední aplikace </a:t>
            </a:r>
            <a:r>
              <a:rPr lang="cs-CZ" sz="2800" dirty="0" err="1"/>
              <a:t>adalimumab</a:t>
            </a:r>
            <a:r>
              <a:rPr lang="cs-CZ" sz="2800" dirty="0"/>
              <a:t>, výrazné zhoršení </a:t>
            </a:r>
            <a:r>
              <a:rPr lang="cs-CZ" sz="2800" dirty="0" err="1"/>
              <a:t>QoL</a:t>
            </a:r>
            <a:r>
              <a:rPr lang="cs-CZ" sz="2800" dirty="0"/>
              <a:t> a depresí, DLQI 28, kožní nález nezměněn, dosaženo jen PASI 75, zhoršuje se postižení střevní i apokrinních žláz, pacientka nechce v biologické léčbě pokračovat</a:t>
            </a:r>
          </a:p>
          <a:p>
            <a:r>
              <a:rPr lang="cs-CZ" sz="2800" dirty="0"/>
              <a:t>21.5.2018 po vysazení </a:t>
            </a:r>
            <a:r>
              <a:rPr lang="cs-CZ" sz="2800" dirty="0" err="1"/>
              <a:t>adalimumab</a:t>
            </a:r>
            <a:r>
              <a:rPr lang="cs-CZ" sz="2800" dirty="0"/>
              <a:t> snížen počet </a:t>
            </a:r>
            <a:r>
              <a:rPr lang="cs-CZ" dirty="0"/>
              <a:t>stolic</a:t>
            </a:r>
            <a:r>
              <a:rPr lang="cs-CZ" sz="2800" dirty="0"/>
              <a:t> na 8/den, stran </a:t>
            </a:r>
            <a:r>
              <a:rPr lang="cs-CZ" sz="2800" dirty="0" err="1"/>
              <a:t>PsO</a:t>
            </a:r>
            <a:r>
              <a:rPr lang="cs-CZ" sz="2800" dirty="0"/>
              <a:t> a HS progrese, </a:t>
            </a:r>
            <a:r>
              <a:rPr lang="cs-CZ" sz="2800" dirty="0">
                <a:solidFill>
                  <a:srgbClr val="0070C0"/>
                </a:solidFill>
              </a:rPr>
              <a:t>BSA 40%, index PASI 15,6. </a:t>
            </a:r>
            <a:r>
              <a:rPr lang="cs-CZ" sz="2800" dirty="0"/>
              <a:t>10 zánětlivých </a:t>
            </a:r>
            <a:r>
              <a:rPr lang="cs-CZ" sz="2800" dirty="0" err="1"/>
              <a:t>nodulů</a:t>
            </a:r>
            <a:r>
              <a:rPr lang="cs-CZ" sz="2800" dirty="0"/>
              <a:t>, 4 abscesy, 6 píštělí</a:t>
            </a:r>
          </a:p>
          <a:p>
            <a:r>
              <a:rPr lang="cs-CZ" sz="2800" dirty="0"/>
              <a:t>3.7.2018 vyšetření ISCARE Praha: zavedení anti IL-23 není možné, nepřítomnost na trhu </a:t>
            </a:r>
            <a:r>
              <a:rPr lang="en-US" b="0" i="0" dirty="0">
                <a:effectLst/>
                <a:latin typeface="Calibri" panose="020F0502020204030204" pitchFamily="34" charset="0"/>
              </a:rPr>
              <a:t>(</a:t>
            </a:r>
            <a:r>
              <a:rPr lang="en-US" b="0" i="0" dirty="0" err="1">
                <a:effectLst/>
                <a:latin typeface="Calibri" panose="020F0502020204030204" pitchFamily="34" charset="0"/>
              </a:rPr>
              <a:t>nejsou</a:t>
            </a:r>
            <a:r>
              <a:rPr lang="en-US" b="0" i="0" dirty="0">
                <a:effectLst/>
                <a:latin typeface="Calibri" panose="020F0502020204030204" pitchFamily="34" charset="0"/>
              </a:rPr>
              <a:t> </a:t>
            </a:r>
            <a:r>
              <a:rPr lang="en-US" b="0" i="0" dirty="0" err="1">
                <a:effectLst/>
                <a:latin typeface="Calibri" panose="020F0502020204030204" pitchFamily="34" charset="0"/>
              </a:rPr>
              <a:t>schváleny</a:t>
            </a:r>
            <a:r>
              <a:rPr lang="en-US" b="0" i="0" dirty="0">
                <a:effectLst/>
                <a:latin typeface="Calibri" panose="020F0502020204030204" pitchFamily="34" charset="0"/>
              </a:rPr>
              <a:t> k </a:t>
            </a:r>
            <a:r>
              <a:rPr lang="en-US" b="0" i="0" dirty="0" err="1">
                <a:effectLst/>
                <a:latin typeface="Calibri" panose="020F0502020204030204" pitchFamily="34" charset="0"/>
              </a:rPr>
              <a:t>léčbě</a:t>
            </a:r>
            <a:r>
              <a:rPr lang="en-US" b="0" i="0" dirty="0">
                <a:effectLst/>
                <a:latin typeface="Calibri" panose="020F0502020204030204" pitchFamily="34" charset="0"/>
              </a:rPr>
              <a:t> IBD)</a:t>
            </a:r>
            <a:r>
              <a:rPr lang="cs-CZ" sz="2800" dirty="0"/>
              <a:t>, doporučeno zvýšení dávky terapie Salofalk, </a:t>
            </a:r>
            <a:r>
              <a:rPr lang="cs-CZ" sz="2800" dirty="0" err="1"/>
              <a:t>Cortiment</a:t>
            </a:r>
            <a:r>
              <a:rPr lang="cs-CZ" sz="2800" dirty="0"/>
              <a:t> a řešit operačně cholecystolithiázu</a:t>
            </a:r>
          </a:p>
          <a:p>
            <a:r>
              <a:rPr lang="cs-CZ" sz="2800" dirty="0"/>
              <a:t>8.8.2018 CHCE v celkové anestezii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2211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E97855-3D13-4104-BA1B-B6A68B4BF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rgbClr val="009999"/>
                </a:solidFill>
              </a:rPr>
              <a:t>Kazuistika: pacientka ročník 1969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770460-A233-4BE2-9AF0-70D093BEC1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sz="2800" dirty="0"/>
              <a:t>Dominuje kožní postižení, zvažováno znovu nasazení biologické léčby, nemožnost podání anti- IL 23. Podání anti IL-17A dle SPC není KI, pouze nutno pacienty pečlivě sledovat. Dle konzultace s gastroenterologem se u pacientky nejedná o </a:t>
            </a:r>
            <a:r>
              <a:rPr lang="cs-CZ" sz="2800" dirty="0" err="1"/>
              <a:t>M.Crohn</a:t>
            </a:r>
            <a:r>
              <a:rPr lang="cs-CZ" sz="2800" dirty="0"/>
              <a:t> či Ulcerosní kolitidu</a:t>
            </a:r>
          </a:p>
          <a:p>
            <a:r>
              <a:rPr lang="cs-CZ" sz="2800" dirty="0"/>
              <a:t>11.9.2018 </a:t>
            </a:r>
            <a:r>
              <a:rPr lang="cs-CZ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ixekizumab</a:t>
            </a:r>
            <a:r>
              <a:rPr lang="cs-CZ" sz="2800" dirty="0"/>
              <a:t> 80 mg </a:t>
            </a:r>
            <a:r>
              <a:rPr lang="cs-CZ" sz="2800" dirty="0" err="1"/>
              <a:t>s.c</a:t>
            </a:r>
            <a:r>
              <a:rPr lang="cs-CZ" sz="2800" dirty="0"/>
              <a:t>., </a:t>
            </a:r>
            <a:r>
              <a:rPr lang="cs-CZ" sz="2800" dirty="0">
                <a:solidFill>
                  <a:srgbClr val="0070C0"/>
                </a:solidFill>
              </a:rPr>
              <a:t>BSA 40%, index PASI 15,6. </a:t>
            </a:r>
            <a:r>
              <a:rPr lang="cs-CZ" sz="2800" dirty="0"/>
              <a:t>Poslední aplikace 17.4.2019</a:t>
            </a:r>
          </a:p>
          <a:p>
            <a:r>
              <a:rPr lang="cs-CZ" sz="2800" dirty="0"/>
              <a:t>Nebylo dosaženo PASI 50, stav HS nezlepšen, počet stolic zůstává 15/den</a:t>
            </a:r>
          </a:p>
          <a:p>
            <a:r>
              <a:rPr lang="cs-CZ" sz="2800" dirty="0"/>
              <a:t>21.5.2019 </a:t>
            </a:r>
            <a:r>
              <a:rPr lang="cs-CZ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guselkumab</a:t>
            </a:r>
            <a:r>
              <a:rPr lang="cs-CZ" sz="2800" b="1" dirty="0"/>
              <a:t> </a:t>
            </a:r>
            <a:r>
              <a:rPr lang="cs-CZ" sz="2800" dirty="0"/>
              <a:t>100 mg </a:t>
            </a:r>
            <a:r>
              <a:rPr lang="cs-CZ" sz="2800" dirty="0" err="1"/>
              <a:t>s.c</a:t>
            </a:r>
            <a:r>
              <a:rPr lang="cs-CZ" sz="2800" dirty="0"/>
              <a:t>., vstupní </a:t>
            </a:r>
            <a:r>
              <a:rPr lang="cs-CZ" sz="2800" dirty="0">
                <a:solidFill>
                  <a:srgbClr val="0070C0"/>
                </a:solidFill>
              </a:rPr>
              <a:t>BSA 32%, PASI 14,4</a:t>
            </a:r>
          </a:p>
          <a:p>
            <a:r>
              <a:rPr lang="cs-CZ" sz="2800" dirty="0"/>
              <a:t>17.9.2019 kontrola po  16 týdnech terapie: pacientka nemá průjmy! </a:t>
            </a:r>
            <a:r>
              <a:rPr lang="cs-CZ" sz="2800" dirty="0">
                <a:solidFill>
                  <a:srgbClr val="0070C0"/>
                </a:solidFill>
              </a:rPr>
              <a:t>BSA 4%</a:t>
            </a:r>
            <a:r>
              <a:rPr lang="cs-CZ" sz="2800" dirty="0"/>
              <a:t> bérce, index </a:t>
            </a:r>
            <a:r>
              <a:rPr lang="cs-CZ" sz="2800" dirty="0">
                <a:solidFill>
                  <a:srgbClr val="0070C0"/>
                </a:solidFill>
              </a:rPr>
              <a:t>PASI 2,6 </a:t>
            </a:r>
            <a:r>
              <a:rPr lang="cs-CZ" sz="2800" dirty="0"/>
              <a:t>Na vnitřní straně levého stehna 1 zánětlivý </a:t>
            </a:r>
            <a:r>
              <a:rPr lang="cs-CZ" sz="2800" dirty="0" err="1"/>
              <a:t>nodulus</a:t>
            </a:r>
            <a:r>
              <a:rPr lang="cs-CZ" sz="2800" dirty="0"/>
              <a:t>, žádný absces či píštěl. Dosaženo s jistotou PASI 50 i </a:t>
            </a:r>
            <a:r>
              <a:rPr lang="cs-CZ" sz="2800" dirty="0" err="1"/>
              <a:t>HiSCR</a:t>
            </a:r>
            <a:r>
              <a:rPr lang="cs-CZ" sz="2800" dirty="0"/>
              <a:t> 75, dle úhradové vyhlášky SÚKL pokračuje v terapii</a:t>
            </a:r>
          </a:p>
          <a:p>
            <a:r>
              <a:rPr lang="cs-CZ" sz="2800" dirty="0"/>
              <a:t>Tento stav trvá doposud: minimální kožní projevy </a:t>
            </a:r>
            <a:r>
              <a:rPr lang="cs-CZ" sz="2800" dirty="0" err="1"/>
              <a:t>PsO</a:t>
            </a:r>
            <a:r>
              <a:rPr lang="cs-CZ" sz="2800" dirty="0"/>
              <a:t>, bez projevů HS a IBD</a:t>
            </a:r>
          </a:p>
          <a:p>
            <a:r>
              <a:rPr lang="cs-CZ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Resume</a:t>
            </a:r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mimořádně komplikovaný případ, dosaženo synergistického efektu </a:t>
            </a:r>
            <a:r>
              <a:rPr lang="cs-CZ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guselkumabu</a:t>
            </a:r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onemocnění kožní a střevní: chronická ložisková psoriáza, </a:t>
            </a:r>
            <a:r>
              <a:rPr lang="cs-CZ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hidradenitis</a:t>
            </a:r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suppurativa</a:t>
            </a:r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lymfocytární kolitida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232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C9800D-1CF0-41FC-A015-330C9242E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"/>
            <a:ext cx="10515600" cy="772356"/>
          </a:xfrm>
        </p:spPr>
        <p:txBody>
          <a:bodyPr/>
          <a:lstStyle/>
          <a:p>
            <a:r>
              <a:rPr lang="cs-CZ" dirty="0"/>
              <a:t>Fotodokumentace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86D1E47-974D-4999-8581-FF6DC7DC9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585927"/>
            <a:ext cx="5157787" cy="443884"/>
          </a:xfrm>
        </p:spPr>
        <p:txBody>
          <a:bodyPr/>
          <a:lstStyle/>
          <a:p>
            <a:r>
              <a:rPr lang="cs-CZ" dirty="0"/>
              <a:t>Před zahájením terapie </a:t>
            </a:r>
            <a:r>
              <a:rPr lang="cs-CZ" dirty="0" err="1"/>
              <a:t>guselkumab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832453B-78C3-4A0B-890F-075ED1258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6038"/>
            <a:ext cx="4111471" cy="548196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1E27EC8-E8BD-4D7A-AD13-EEB06CAB3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298" y="1389108"/>
            <a:ext cx="4101669" cy="546889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96B1578-283F-421D-88CE-407DAFE19F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026" y="1365434"/>
            <a:ext cx="4119424" cy="549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00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70E1E4-BF84-45E8-AEB8-1348C6810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"/>
            <a:ext cx="10515600" cy="861134"/>
          </a:xfrm>
        </p:spPr>
        <p:txBody>
          <a:bodyPr>
            <a:normAutofit/>
          </a:bodyPr>
          <a:lstStyle/>
          <a:p>
            <a:r>
              <a:rPr lang="cs-CZ" dirty="0"/>
              <a:t>Fotodokumentace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E7F63D0-4B8E-4353-87D0-C869F912C4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754603"/>
            <a:ext cx="5157787" cy="870012"/>
          </a:xfrm>
        </p:spPr>
        <p:txBody>
          <a:bodyPr/>
          <a:lstStyle/>
          <a:p>
            <a:r>
              <a:rPr lang="cs-CZ" dirty="0"/>
              <a:t>Před zahájením terapie </a:t>
            </a:r>
            <a:r>
              <a:rPr lang="cs-CZ" dirty="0" err="1"/>
              <a:t>guselkumab</a:t>
            </a:r>
            <a:endParaRPr lang="cs-CZ" dirty="0"/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300A1C4-6649-44EF-94DD-F28DCA091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986"/>
            <a:ext cx="4190260" cy="558701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23364C2-F844-4996-8230-35C39079B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846" y="1270740"/>
            <a:ext cx="4190445" cy="558726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CF244CC-6417-4B5C-B97F-8EA1A2A4B4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312" y="1251750"/>
            <a:ext cx="4204687" cy="560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89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rgbClr val="009999"/>
                </a:solidFill>
              </a:rPr>
              <a:t>PROHLÁŠENÍ O STŘETU ZÁJMŮ</a:t>
            </a:r>
          </a:p>
        </p:txBody>
      </p:sp>
      <p:sp>
        <p:nvSpPr>
          <p:cNvPr id="4" name="Rectangle 1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altLang="en-US" sz="2800" dirty="0">
              <a:solidFill>
                <a:schemeClr val="tx2">
                  <a:lumMod val="75000"/>
                </a:schemeClr>
              </a:solidFill>
            </a:endParaRPr>
          </a:p>
          <a:p>
            <a:endParaRPr lang="cs-CZ" altLang="en-US" sz="28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cs-CZ" altLang="en-US" sz="2800" dirty="0">
                <a:solidFill>
                  <a:schemeClr val="tx2">
                    <a:lumMod val="75000"/>
                  </a:schemeClr>
                </a:solidFill>
              </a:rPr>
              <a:t>Tato prezentace vznikla s podporou společnosti Janssen-Cilag s.r.o.</a:t>
            </a:r>
          </a:p>
          <a:p>
            <a:endParaRPr lang="cs-CZ" altLang="en-US" sz="2800" dirty="0">
              <a:solidFill>
                <a:schemeClr val="tx2">
                  <a:lumMod val="75000"/>
                </a:schemeClr>
              </a:solidFill>
            </a:endParaRPr>
          </a:p>
          <a:p>
            <a:endParaRPr lang="cs-CZ" altLang="en-US" sz="2800" dirty="0">
              <a:solidFill>
                <a:schemeClr val="tx2">
                  <a:lumMod val="75000"/>
                </a:schemeClr>
              </a:solidFill>
            </a:endParaRPr>
          </a:p>
          <a:p>
            <a:endParaRPr lang="cs-CZ" altLang="en-US" sz="28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cs-CZ" altLang="en-US" sz="2800" dirty="0">
                <a:solidFill>
                  <a:schemeClr val="tx2">
                    <a:lumMod val="75000"/>
                  </a:schemeClr>
                </a:solidFill>
              </a:rPr>
              <a:t>Názory vyjádřené autorem v této prezentaci nemusí být v souladu s postoji společnosti Janssen-Cilag s.r.o.</a:t>
            </a:r>
          </a:p>
        </p:txBody>
      </p:sp>
    </p:spTree>
    <p:extLst>
      <p:ext uri="{BB962C8B-B14F-4D97-AF65-F5344CB8AC3E}">
        <p14:creationId xmlns:p14="http://schemas.microsoft.com/office/powerpoint/2010/main" val="841684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C5A9EE-B569-4D41-8025-046250251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"/>
            <a:ext cx="10515600" cy="754601"/>
          </a:xfrm>
        </p:spPr>
        <p:txBody>
          <a:bodyPr/>
          <a:lstStyle/>
          <a:p>
            <a:r>
              <a:rPr lang="cs-CZ" dirty="0"/>
              <a:t>Fotodokumentace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ACE233B-5808-4546-BF1B-C9C1AED51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559293"/>
            <a:ext cx="5157787" cy="834501"/>
          </a:xfrm>
        </p:spPr>
        <p:txBody>
          <a:bodyPr/>
          <a:lstStyle/>
          <a:p>
            <a:r>
              <a:rPr lang="cs-CZ" dirty="0"/>
              <a:t>Po 16 týdnech terapie </a:t>
            </a:r>
            <a:r>
              <a:rPr lang="cs-CZ" dirty="0" err="1"/>
              <a:t>guselkumab</a:t>
            </a:r>
            <a:endParaRPr lang="cs-CZ" dirty="0"/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C3394A4-665B-4BFB-A71F-9CC17C123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98377" y="1969363"/>
            <a:ext cx="5587013" cy="419026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A651B16-FFDD-4106-966A-F1BBE8B3C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5081" y="1958790"/>
            <a:ext cx="5599097" cy="419932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2AB0F8D-8F3A-420D-9A68-DBFA38B25D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86532" y="1952532"/>
            <a:ext cx="5606249" cy="420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926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74D5C5-752F-424C-8CEE-D0D8DBAF7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"/>
            <a:ext cx="10515600" cy="754601"/>
          </a:xfrm>
        </p:spPr>
        <p:txBody>
          <a:bodyPr/>
          <a:lstStyle/>
          <a:p>
            <a:r>
              <a:rPr lang="cs-CZ" dirty="0"/>
              <a:t>Fotodokumentace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A9F5E60-131E-402A-B73F-A649A08DA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612559"/>
            <a:ext cx="5157787" cy="870012"/>
          </a:xfrm>
        </p:spPr>
        <p:txBody>
          <a:bodyPr/>
          <a:lstStyle/>
          <a:p>
            <a:r>
              <a:rPr lang="cs-CZ" dirty="0"/>
              <a:t>Po 16 týdnech terapie </a:t>
            </a:r>
            <a:r>
              <a:rPr lang="cs-CZ" dirty="0" err="1"/>
              <a:t>guselkumab</a:t>
            </a:r>
            <a:endParaRPr lang="cs-CZ" dirty="0"/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DA9D487-D039-4D6C-9D3C-B57396E09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05775" y="1917575"/>
            <a:ext cx="5646199" cy="423464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10D1024-43EA-4773-A01F-39CAE6A3E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24472" y="1917362"/>
            <a:ext cx="5646444" cy="423483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AE4EAEE-953A-460A-BF5E-1300A97EFD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37767" y="1903767"/>
            <a:ext cx="5661980" cy="424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18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2150" y="94782"/>
            <a:ext cx="9398441" cy="1018402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009999"/>
                </a:solidFill>
              </a:rPr>
              <a:t>Závěr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2150" y="1113184"/>
            <a:ext cx="11587700" cy="5552029"/>
          </a:xfrm>
        </p:spPr>
        <p:txBody>
          <a:bodyPr>
            <a:normAutofit fontScale="92500" lnSpcReduction="10000"/>
          </a:bodyPr>
          <a:lstStyle/>
          <a:p>
            <a:endParaRPr lang="cs-CZ" sz="2600" b="1" dirty="0"/>
          </a:p>
          <a:p>
            <a:r>
              <a:rPr lang="cs-CZ" sz="2600" b="1" dirty="0"/>
              <a:t>IL-23 je klíčový cytokin </a:t>
            </a:r>
            <a:r>
              <a:rPr lang="cs-CZ" sz="2600" dirty="0"/>
              <a:t>v patogenezi psoriázy</a:t>
            </a:r>
          </a:p>
          <a:p>
            <a:pPr marL="0" indent="0">
              <a:buNone/>
            </a:pPr>
            <a:endParaRPr lang="cs-CZ" sz="1800" b="1" dirty="0"/>
          </a:p>
          <a:p>
            <a:r>
              <a:rPr lang="cs-CZ" sz="2600" b="1" dirty="0"/>
              <a:t>Vysoká a dlouhodobá účinnost guselkumabu potvrzená 5letými daty</a:t>
            </a:r>
          </a:p>
          <a:p>
            <a:pPr lvl="1"/>
            <a:r>
              <a:rPr lang="cs-CZ" sz="2600" dirty="0"/>
              <a:t>PASI 90 dosáhlo a udrželo více než 84% pacientů </a:t>
            </a:r>
          </a:p>
          <a:p>
            <a:pPr lvl="1"/>
            <a:r>
              <a:rPr lang="cs-CZ" sz="2600" dirty="0"/>
              <a:t>Čisté kůže (PASI 100) dosáhlo a udrželo více než 53% pacientů </a:t>
            </a:r>
          </a:p>
          <a:p>
            <a:pPr marL="457200" lvl="1" indent="0">
              <a:buNone/>
            </a:pPr>
            <a:endParaRPr lang="cs-CZ" sz="1600" dirty="0"/>
          </a:p>
          <a:p>
            <a:r>
              <a:rPr lang="cs-CZ" sz="2600" b="1" dirty="0"/>
              <a:t>Superiorita v dosažení PASI 90 v týdnu 48. vs </a:t>
            </a:r>
            <a:r>
              <a:rPr lang="cs-CZ" sz="2600" b="1" dirty="0" err="1"/>
              <a:t>secukinumab</a:t>
            </a:r>
            <a:r>
              <a:rPr lang="cs-CZ" sz="2600" b="1" dirty="0"/>
              <a:t> </a:t>
            </a:r>
            <a:r>
              <a:rPr lang="cs-CZ" sz="2600" dirty="0"/>
              <a:t>ve studii H2H </a:t>
            </a:r>
          </a:p>
          <a:p>
            <a:pPr marL="457200" lvl="1" indent="0">
              <a:buNone/>
            </a:pPr>
            <a:endParaRPr lang="cs-CZ" sz="1600" dirty="0"/>
          </a:p>
          <a:p>
            <a:r>
              <a:rPr lang="cs-CZ" sz="2600" b="1" dirty="0"/>
              <a:t>Účinnost guselkumabu potvrzena u širokého spektra pacientů</a:t>
            </a:r>
          </a:p>
          <a:p>
            <a:pPr marL="0" indent="0">
              <a:buNone/>
            </a:pPr>
            <a:endParaRPr lang="cs-CZ" sz="1600" b="1" dirty="0"/>
          </a:p>
          <a:p>
            <a:r>
              <a:rPr lang="cs-CZ" sz="2600" b="1" dirty="0"/>
              <a:t>Dlouhodobá bezpečnost </a:t>
            </a:r>
            <a:r>
              <a:rPr lang="cs-CZ" sz="2600" dirty="0"/>
              <a:t>– žádné nové bezpečnostní signály v průběhu 5let léčby </a:t>
            </a:r>
            <a:endParaRPr lang="cs-CZ" sz="2600" b="1" dirty="0"/>
          </a:p>
          <a:p>
            <a:endParaRPr lang="cs-CZ" sz="1600" b="1" dirty="0"/>
          </a:p>
          <a:p>
            <a:r>
              <a:rPr lang="cs-CZ" sz="2600" b="1" dirty="0"/>
              <a:t>Naše zkušenosti s léčbou pacientů s psoriázou potvrzují výsledky z klinických studií: </a:t>
            </a:r>
            <a:r>
              <a:rPr lang="cs-CZ" sz="2600" dirty="0"/>
              <a:t>dosažení PASI 90 – PASI 100 s významným zlepšením kvality života</a:t>
            </a:r>
            <a:endParaRPr lang="en-US" sz="2600" i="1" dirty="0"/>
          </a:p>
        </p:txBody>
      </p:sp>
    </p:spTree>
    <p:extLst>
      <p:ext uri="{BB962C8B-B14F-4D97-AF65-F5344CB8AC3E}">
        <p14:creationId xmlns:p14="http://schemas.microsoft.com/office/powerpoint/2010/main" val="3666392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B225D47-EEF4-4C71-8CAA-2D9A2DC5B0CC}"/>
              </a:ext>
            </a:extLst>
          </p:cNvPr>
          <p:cNvSpPr txBox="1"/>
          <p:nvPr/>
        </p:nvSpPr>
        <p:spPr>
          <a:xfrm>
            <a:off x="175491" y="444526"/>
            <a:ext cx="1037922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Zkrácená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léčivém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přípravku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Tento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léčivý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přípravek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podléhá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dalšímu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sledování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To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umožní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rychlé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získání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nových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informací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bezpečnosti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Žádáme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zdravotnické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pracovníky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aby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hlásili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jakákoli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podezření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nežádoucí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účinky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Název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přípravku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lékové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formy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Tremfya 100 mg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injekční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roztok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předplněné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injekční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stříkačce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Tremfya 100 mg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injekční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roztok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předplněném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Léčivá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látka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Guselkumab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100 mg v 1 ml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roztoku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Indikace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Plaková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psoriáza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léčba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středně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závažné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až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závažné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plakové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psoriázy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dospělých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kteří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jsou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kandidáty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systémovou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léčbu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Psoriatická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artritida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léčba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aktivní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psoriatické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artritidy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samotně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nebo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kombinaci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methotrexátem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dospělých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kteří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nedostatečně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odpovídají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předchozí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terapii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nemoc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modifikujícím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antirevmatikem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(DMARD)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nebo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ji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netolerují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Dávkování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způsob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podání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100 mg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subkutánní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injekce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 0. a 4.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týdnu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následně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udržovací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dávka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každých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8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týdnů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U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pacientů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u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nichž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základě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klinického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posouzení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vysoké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riziko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poškození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kloubů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lze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zvážit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dávku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100 mg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s.c.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každé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týdny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Kontraindikace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Hypersenzitivita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léčivou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látku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nebo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kteroukoli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pomocnou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látku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přípravku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TREMFYA,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klinicky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významné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aktivní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infekce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Zvláštní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upozornění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Přípravek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Tremfya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může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zvyšovat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riziko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infekce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U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pacientů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jakoukoli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klinicky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významnou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aktivní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infekcí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léčba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přípravkem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Tremfya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nesmí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zahajovat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dokud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infekce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nevymizí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nebo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nebude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odpovídajícím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způsobem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léčena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zahájením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léčby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přípravkem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Tremfya je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nutno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pacienty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vyšetřit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infekci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tuberkulózou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Po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registraci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přípravku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byly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hlášeny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závažné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hypersenzitivní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reakce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Některé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případy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vyskytly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několik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dní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po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léčbě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guselkumabem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včetně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případů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kopřivkou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dušností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podávání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Tremfya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každé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týdny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psoriatické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artritidě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doporučuje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vyhodnotit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jaterní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enzymy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začátku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léčby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poté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podle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rutinních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postupů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Pokud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pozoruje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zvýšení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ALT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nebo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AST a je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podezření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poškození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jater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vyvolané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léčivem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má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přípravek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Tremfya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dočasně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vysadit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dokud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tato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diagnóza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nevyloučí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vakcinací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živými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virovými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nebo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živými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bakteriálními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vakcínami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musí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být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léčba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přípravkem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pozdržena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po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dobu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alespoň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12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týdnů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po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poslední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dávce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může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být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znovu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zahájena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alespoň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týdny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po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vakcinaci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Více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viz SmPC.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Interakce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Lékové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interakce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mezi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guselkumabem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substráty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CYP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jsou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nepravděpodobné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současném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podávání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guselkumabu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substrátů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CYP450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není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úprava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dávky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potřebná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Současně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podávaná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imunosupresivní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léčba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nebo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fototerapie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nebyla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hodnocena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Více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viz SmPC. 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Těhotenství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kojení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Doporučuje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vyvarovat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podávání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přípravku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TREMFYA v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těhotenství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Ženy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fertilním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věku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musí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během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léčby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nejméně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12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týdnů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po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jejím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skončení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používat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účinnou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antikoncepci.Lidské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IgG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jsou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vylučovány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do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mateřského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mléka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během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prvních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několika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dnů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po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narození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brzy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poté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klesají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nízké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koncentrace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v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důsledku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toho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nelze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vyloučit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riziko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pro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kojené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dítě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během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tohoto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období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Je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třeba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rozhodnout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zda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vysadit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léčbu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přípravkem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Tremfya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nebo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zdržet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zahájení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léčby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přičemž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vezme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potaz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přínos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kojení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pro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dítě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přínos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léčby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přípravkem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Tremfya pro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ženu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Možnost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snížení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pozornosti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řízení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motorových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vozidel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obsluze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strojů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TREMFYA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nemá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žádný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nebo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má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zanedbatelný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vliv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schopnost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řídit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nebo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obsluhovat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stroje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Nežádoucí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účinky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Nejčastějším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nežádoucím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účinkem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byly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infekce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dýchacích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cest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Více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viz SmPC.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Jméno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adresa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držitele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rozhodnutí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registraci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Janssen-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Cilag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International NV, Beerse,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Belgie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Registrační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čísla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EU/1/17/1234/001,EU/1/17/1234/002,EU/1/17/1234/003, EU/1/17/1234/004.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Podmínky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uchovávání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Uchovávejte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chladničce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(2 °C – 8 °C).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Chraňte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mrazem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světlem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Doba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použitelnosti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roky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Velikost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balení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 resp. 2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předplněné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injekční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stříkačky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nebo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resp. 2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předplněná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Datum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poslední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revize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textu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*:  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30.9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.2021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Výdej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úhrada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léčivého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přípravku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Přípravek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TREMFYA je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vázán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lékařský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předpis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hrazen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z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veřejného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zdravotního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pojištění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indikaci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psoriáza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V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indikaci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psoriatická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artritida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není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hrazen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z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veřejného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zdravotního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pojištění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Dříve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než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začnete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přípravek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předepisovat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seznamte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 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úplným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zněním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Souhrnu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údajů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přípravku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(SmPC). SmPC je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dostupné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vyžádání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adrese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Janssen-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Cilag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s.r.o.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Walterovo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náměstí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329/1, 158 00 Praha 5 –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Jinonice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+420227012227; www.janssen.com/czech.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prosím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všimněte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vyznačených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nových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změn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 SPC</a:t>
            </a:r>
          </a:p>
        </p:txBody>
      </p:sp>
      <p:pic>
        <p:nvPicPr>
          <p:cNvPr id="7" name="Picture 1" descr="BT_1000x858px">
            <a:extLst>
              <a:ext uri="{FF2B5EF4-FFF2-40B4-BE49-F238E27FC236}">
                <a16:creationId xmlns:a16="http://schemas.microsoft.com/office/drawing/2014/main" id="{53EF95DC-7A52-49BD-BD4A-A462112B0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91" y="695438"/>
            <a:ext cx="20002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6375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rgbClr val="009999"/>
                </a:solidFill>
              </a:rPr>
              <a:t>FINANČNÍ PROHLÁŠENÍ AUTORA PREZENTACE</a:t>
            </a:r>
          </a:p>
        </p:txBody>
      </p:sp>
      <p:sp>
        <p:nvSpPr>
          <p:cNvPr id="4" name="Rectangle 1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altLang="en-US" sz="2800" dirty="0">
              <a:solidFill>
                <a:schemeClr val="tx2">
                  <a:lumMod val="75000"/>
                </a:schemeClr>
              </a:solidFill>
            </a:endParaRPr>
          </a:p>
          <a:p>
            <a:endParaRPr lang="cs-CZ" alt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4BCC47E-7FA8-412B-9FA6-57E5892AB6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5950217"/>
              </p:ext>
            </p:extLst>
          </p:nvPr>
        </p:nvGraphicFramePr>
        <p:xfrm>
          <a:off x="1847528" y="2293715"/>
          <a:ext cx="8547230" cy="3505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3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36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6426">
                <a:tc>
                  <a:txBody>
                    <a:bodyPr/>
                    <a:lstStyle/>
                    <a:p>
                      <a:r>
                        <a:rPr lang="sk-SK" sz="2000" dirty="0"/>
                        <a:t>Forma finančního propojení</a:t>
                      </a:r>
                      <a:endParaRPr lang="en-US" sz="2000" dirty="0"/>
                    </a:p>
                  </a:txBody>
                  <a:tcPr marL="68580" marR="68580" marT="34280" marB="34280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2000" dirty="0"/>
                        <a:t>Společnost</a:t>
                      </a:r>
                      <a:endParaRPr lang="en-US" sz="2000" dirty="0"/>
                    </a:p>
                  </a:txBody>
                  <a:tcPr marL="68580" marR="68580" marT="34280" marB="34280"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476">
                <a:tc>
                  <a:txBody>
                    <a:bodyPr/>
                    <a:lstStyle/>
                    <a:p>
                      <a:r>
                        <a:rPr lang="sk-SK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Investigátor v klinických studiích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80" marB="3428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dirty="0" err="1">
                          <a:solidFill>
                            <a:schemeClr val="tx1"/>
                          </a:solidFill>
                        </a:rPr>
                        <a:t>AbbVie</a:t>
                      </a:r>
                      <a:endParaRPr lang="cs-CZ" sz="2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80" marB="3428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9147">
                <a:tc>
                  <a:txBody>
                    <a:bodyPr/>
                    <a:lstStyle/>
                    <a:p>
                      <a:r>
                        <a:rPr lang="sk-SK" sz="2000" dirty="0">
                          <a:solidFill>
                            <a:schemeClr val="tx1"/>
                          </a:solidFill>
                        </a:rPr>
                        <a:t>Zaměstnanec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80" marB="3428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Nemocnice České Budějovice a.s.</a:t>
                      </a:r>
                      <a:endParaRPr lang="en-US" sz="2000" u="none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80" marB="3428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426">
                <a:tc>
                  <a:txBody>
                    <a:bodyPr/>
                    <a:lstStyle/>
                    <a:p>
                      <a:r>
                        <a:rPr lang="sk-SK" sz="2000" dirty="0">
                          <a:solidFill>
                            <a:schemeClr val="tx1"/>
                          </a:solidFill>
                        </a:rPr>
                        <a:t>Konzultant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80" marB="3428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80" marB="3428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426">
                <a:tc>
                  <a:txBody>
                    <a:bodyPr/>
                    <a:lstStyle/>
                    <a:p>
                      <a:r>
                        <a:rPr lang="sk-SK" sz="2000" dirty="0">
                          <a:solidFill>
                            <a:schemeClr val="tx1"/>
                          </a:solidFill>
                        </a:rPr>
                        <a:t>Akcionář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80" marB="3428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80" marB="3428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9150">
                <a:tc>
                  <a:txBody>
                    <a:bodyPr/>
                    <a:lstStyle/>
                    <a:p>
                      <a:r>
                        <a:rPr lang="sk-SK" sz="2000" dirty="0">
                          <a:solidFill>
                            <a:schemeClr val="tx1"/>
                          </a:solidFill>
                        </a:rPr>
                        <a:t>Přednášející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80" marB="3428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dirty="0" err="1"/>
                        <a:t>AbbVie</a:t>
                      </a:r>
                      <a:r>
                        <a:rPr lang="cs-CZ" sz="2000" dirty="0"/>
                        <a:t>, </a:t>
                      </a:r>
                      <a:r>
                        <a:rPr lang="cs-CZ" sz="2000" dirty="0" err="1"/>
                        <a:t>Amgen</a:t>
                      </a:r>
                      <a:r>
                        <a:rPr lang="cs-CZ" sz="2000" dirty="0"/>
                        <a:t>, </a:t>
                      </a:r>
                      <a:r>
                        <a:rPr lang="cs-CZ" sz="2000" dirty="0" err="1"/>
                        <a:t>Bioderma</a:t>
                      </a:r>
                      <a:r>
                        <a:rPr lang="cs-CZ" sz="2000" dirty="0"/>
                        <a:t>, Eli – Lilly, Janssen, LEO Pharma, </a:t>
                      </a:r>
                      <a:r>
                        <a:rPr lang="cs-CZ" sz="2000" dirty="0" err="1"/>
                        <a:t>Novartis</a:t>
                      </a:r>
                      <a:r>
                        <a:rPr lang="cs-CZ" sz="2000" dirty="0"/>
                        <a:t>, Sanofi</a:t>
                      </a:r>
                    </a:p>
                  </a:txBody>
                  <a:tcPr marL="68580" marR="68580" marT="34280" marB="3428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426">
                <a:tc>
                  <a:txBody>
                    <a:bodyPr/>
                    <a:lstStyle/>
                    <a:p>
                      <a:r>
                        <a:rPr lang="sk-SK" sz="2000" dirty="0">
                          <a:solidFill>
                            <a:schemeClr val="tx1"/>
                          </a:solidFill>
                        </a:rPr>
                        <a:t>Člen odborného </a:t>
                      </a:r>
                      <a:r>
                        <a:rPr lang="sk-SK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poradního sboru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80" marB="3428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80" marB="3428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8035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Zaoblený obdélník 38"/>
          <p:cNvSpPr/>
          <p:nvPr/>
        </p:nvSpPr>
        <p:spPr>
          <a:xfrm>
            <a:off x="6342076" y="4974310"/>
            <a:ext cx="4647501" cy="18368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2150" y="94782"/>
            <a:ext cx="11889850" cy="1018402"/>
          </a:xfrm>
        </p:spPr>
        <p:txBody>
          <a:bodyPr>
            <a:normAutofit/>
          </a:bodyPr>
          <a:lstStyle/>
          <a:p>
            <a:r>
              <a:rPr lang="cs-CZ" sz="3100" dirty="0">
                <a:solidFill>
                  <a:srgbClr val="009999"/>
                </a:solidFill>
              </a:rPr>
              <a:t>Současná Evropská doporučení pro terapii psoriázy, 2020</a:t>
            </a:r>
          </a:p>
        </p:txBody>
      </p:sp>
      <p:sp>
        <p:nvSpPr>
          <p:cNvPr id="4" name="Zaoblený obdélník 3"/>
          <p:cNvSpPr/>
          <p:nvPr/>
        </p:nvSpPr>
        <p:spPr>
          <a:xfrm>
            <a:off x="218114" y="1224793"/>
            <a:ext cx="10771464" cy="36995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Zaoblený obdélník 4"/>
          <p:cNvSpPr/>
          <p:nvPr/>
        </p:nvSpPr>
        <p:spPr>
          <a:xfrm>
            <a:off x="617837" y="1523999"/>
            <a:ext cx="1276865" cy="277615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PSORIÁZA STŘEDNĚ TĚŽKÁ/</a:t>
            </a:r>
          </a:p>
          <a:p>
            <a:pPr algn="ctr"/>
            <a:r>
              <a:rPr lang="cs-CZ" dirty="0">
                <a:solidFill>
                  <a:schemeClr val="tx1"/>
                </a:solidFill>
              </a:rPr>
              <a:t>TĚŽKÁ</a:t>
            </a:r>
          </a:p>
        </p:txBody>
      </p:sp>
      <p:sp>
        <p:nvSpPr>
          <p:cNvPr id="6" name="Šipka doprava 5"/>
          <p:cNvSpPr/>
          <p:nvPr/>
        </p:nvSpPr>
        <p:spPr>
          <a:xfrm>
            <a:off x="1828800" y="3015047"/>
            <a:ext cx="584884" cy="605482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6"/>
          <p:cNvCxnSpPr/>
          <p:nvPr/>
        </p:nvCxnSpPr>
        <p:spPr>
          <a:xfrm>
            <a:off x="2413686" y="2471351"/>
            <a:ext cx="22650" cy="216156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>
            <a:off x="2413684" y="2471351"/>
            <a:ext cx="329513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>
            <a:off x="2438400" y="3356917"/>
            <a:ext cx="329513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2438400" y="3762674"/>
            <a:ext cx="329513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2438400" y="4189177"/>
            <a:ext cx="329513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>
            <a:off x="2438400" y="4632911"/>
            <a:ext cx="329513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Šipka doprava 12"/>
          <p:cNvSpPr/>
          <p:nvPr/>
        </p:nvSpPr>
        <p:spPr>
          <a:xfrm>
            <a:off x="2751435" y="1687726"/>
            <a:ext cx="4226014" cy="1567249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>
                <a:solidFill>
                  <a:schemeClr val="tx1"/>
                </a:solidFill>
              </a:rPr>
              <a:t>Závažná psoriáza (nelze očekávat dostatečný efekt klasické systémové terapie) první volbou biologická léčba první linie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3028426" y="1390137"/>
            <a:ext cx="2768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1. volba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2755556" y="3185534"/>
            <a:ext cx="1470455" cy="3418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chemeClr val="tx1"/>
                </a:solidFill>
              </a:rPr>
              <a:t>ACITRETIN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2743197" y="3604116"/>
            <a:ext cx="1474576" cy="3418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chemeClr val="tx1"/>
                </a:solidFill>
              </a:rPr>
              <a:t>CYKLOSPORIN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2743197" y="4023125"/>
            <a:ext cx="1474576" cy="3418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FUMARÁTY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2733930" y="4440110"/>
            <a:ext cx="1474576" cy="3418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chemeClr val="tx1"/>
                </a:solidFill>
              </a:rPr>
              <a:t>METOTREXÁT</a:t>
            </a:r>
          </a:p>
        </p:txBody>
      </p:sp>
      <p:sp>
        <p:nvSpPr>
          <p:cNvPr id="20" name="Šipka doprava 19"/>
          <p:cNvSpPr/>
          <p:nvPr/>
        </p:nvSpPr>
        <p:spPr>
          <a:xfrm>
            <a:off x="4299119" y="3331018"/>
            <a:ext cx="2700982" cy="1567249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chemeClr val="tx1"/>
                </a:solidFill>
              </a:rPr>
              <a:t>Nedostatečná odpověď, kontraindikace, intolerance</a:t>
            </a:r>
          </a:p>
        </p:txBody>
      </p:sp>
      <p:cxnSp>
        <p:nvCxnSpPr>
          <p:cNvPr id="21" name="Přímá spojnice 20"/>
          <p:cNvCxnSpPr/>
          <p:nvPr/>
        </p:nvCxnSpPr>
        <p:spPr>
          <a:xfrm>
            <a:off x="7000101" y="1557016"/>
            <a:ext cx="48394" cy="483191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>
            <a:off x="7000101" y="1557016"/>
            <a:ext cx="329513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>
            <a:off x="7014513" y="1967685"/>
            <a:ext cx="329513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>
            <a:off x="7025844" y="2356967"/>
            <a:ext cx="329513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>
            <a:off x="7007307" y="2759548"/>
            <a:ext cx="329513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>
          <a:xfrm>
            <a:off x="7007307" y="3169506"/>
            <a:ext cx="329513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/>
          <p:cNvCxnSpPr/>
          <p:nvPr/>
        </p:nvCxnSpPr>
        <p:spPr>
          <a:xfrm>
            <a:off x="7009364" y="3591739"/>
            <a:ext cx="329513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/>
          <p:cNvCxnSpPr/>
          <p:nvPr/>
        </p:nvCxnSpPr>
        <p:spPr>
          <a:xfrm>
            <a:off x="7007307" y="3976903"/>
            <a:ext cx="329513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/>
          <p:cNvCxnSpPr/>
          <p:nvPr/>
        </p:nvCxnSpPr>
        <p:spPr>
          <a:xfrm>
            <a:off x="7025844" y="4417542"/>
            <a:ext cx="329513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bdélník 29"/>
          <p:cNvSpPr/>
          <p:nvPr/>
        </p:nvSpPr>
        <p:spPr>
          <a:xfrm>
            <a:off x="7344026" y="1390137"/>
            <a:ext cx="3150979" cy="3418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ADALIMUMAB (anti TNF alfa)</a:t>
            </a:r>
          </a:p>
        </p:txBody>
      </p:sp>
      <p:sp>
        <p:nvSpPr>
          <p:cNvPr id="31" name="Obdélník 30"/>
          <p:cNvSpPr/>
          <p:nvPr/>
        </p:nvSpPr>
        <p:spPr>
          <a:xfrm>
            <a:off x="7344026" y="1796750"/>
            <a:ext cx="3150979" cy="3418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BRODALUMAB (anti IL 17)</a:t>
            </a:r>
          </a:p>
        </p:txBody>
      </p:sp>
      <p:sp>
        <p:nvSpPr>
          <p:cNvPr id="32" name="Obdélník 31"/>
          <p:cNvSpPr/>
          <p:nvPr/>
        </p:nvSpPr>
        <p:spPr>
          <a:xfrm>
            <a:off x="7344025" y="2202507"/>
            <a:ext cx="3150980" cy="3418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CERTOLIZUMAB (anti TNF alfa)</a:t>
            </a:r>
          </a:p>
        </p:txBody>
      </p:sp>
      <p:sp>
        <p:nvSpPr>
          <p:cNvPr id="33" name="Obdélník 32"/>
          <p:cNvSpPr/>
          <p:nvPr/>
        </p:nvSpPr>
        <p:spPr>
          <a:xfrm>
            <a:off x="7344025" y="2608264"/>
            <a:ext cx="3150980" cy="3418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GUSELKUMAB (anti IL 23)</a:t>
            </a:r>
          </a:p>
        </p:txBody>
      </p:sp>
      <p:sp>
        <p:nvSpPr>
          <p:cNvPr id="34" name="Obdélník 33"/>
          <p:cNvSpPr/>
          <p:nvPr/>
        </p:nvSpPr>
        <p:spPr>
          <a:xfrm>
            <a:off x="7336820" y="3015047"/>
            <a:ext cx="3150980" cy="3418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IXEKIZUMAB (anti IL 17)</a:t>
            </a:r>
          </a:p>
        </p:txBody>
      </p:sp>
      <p:sp>
        <p:nvSpPr>
          <p:cNvPr id="35" name="Obdélník 34"/>
          <p:cNvSpPr/>
          <p:nvPr/>
        </p:nvSpPr>
        <p:spPr>
          <a:xfrm>
            <a:off x="7344025" y="3420804"/>
            <a:ext cx="3150980" cy="3418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RISANKIZUMAB (anti IL 23)</a:t>
            </a:r>
          </a:p>
        </p:txBody>
      </p:sp>
      <p:sp>
        <p:nvSpPr>
          <p:cNvPr id="36" name="Obdélník 35"/>
          <p:cNvSpPr/>
          <p:nvPr/>
        </p:nvSpPr>
        <p:spPr>
          <a:xfrm>
            <a:off x="7344025" y="3826561"/>
            <a:ext cx="3150980" cy="3418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SECUKINUMAB (anti IL 17)</a:t>
            </a:r>
          </a:p>
        </p:txBody>
      </p:sp>
      <p:sp>
        <p:nvSpPr>
          <p:cNvPr id="37" name="Obdélník 36"/>
          <p:cNvSpPr/>
          <p:nvPr/>
        </p:nvSpPr>
        <p:spPr>
          <a:xfrm>
            <a:off x="7344025" y="4232318"/>
            <a:ext cx="3150980" cy="3418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TILDRAKIZUMAB (anti IL 23)</a:t>
            </a:r>
          </a:p>
        </p:txBody>
      </p:sp>
      <p:cxnSp>
        <p:nvCxnSpPr>
          <p:cNvPr id="40" name="Přímá spojnice 39"/>
          <p:cNvCxnSpPr/>
          <p:nvPr/>
        </p:nvCxnSpPr>
        <p:spPr>
          <a:xfrm>
            <a:off x="7025844" y="5189987"/>
            <a:ext cx="329513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>
            <a:off x="7029633" y="5581896"/>
            <a:ext cx="329513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>
            <a:off x="7029324" y="5985411"/>
            <a:ext cx="329513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42"/>
          <p:cNvCxnSpPr/>
          <p:nvPr/>
        </p:nvCxnSpPr>
        <p:spPr>
          <a:xfrm>
            <a:off x="7025844" y="6388926"/>
            <a:ext cx="329513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bdélník 43"/>
          <p:cNvSpPr/>
          <p:nvPr/>
        </p:nvSpPr>
        <p:spPr>
          <a:xfrm>
            <a:off x="7329614" y="5019052"/>
            <a:ext cx="3150980" cy="34187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APREMILAST (PDE 4)</a:t>
            </a:r>
          </a:p>
        </p:txBody>
      </p:sp>
      <p:sp>
        <p:nvSpPr>
          <p:cNvPr id="45" name="Obdélník 44"/>
          <p:cNvSpPr/>
          <p:nvPr/>
        </p:nvSpPr>
        <p:spPr>
          <a:xfrm>
            <a:off x="7329614" y="5410961"/>
            <a:ext cx="3150980" cy="3418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ETANERCEPT (anti TNF alfa)</a:t>
            </a:r>
          </a:p>
        </p:txBody>
      </p:sp>
      <p:sp>
        <p:nvSpPr>
          <p:cNvPr id="46" name="Obdélník 45"/>
          <p:cNvSpPr/>
          <p:nvPr/>
        </p:nvSpPr>
        <p:spPr>
          <a:xfrm>
            <a:off x="7329614" y="5814476"/>
            <a:ext cx="3150980" cy="3418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INFLIXIMAB (anti TNF alfa)</a:t>
            </a:r>
          </a:p>
        </p:txBody>
      </p:sp>
      <p:sp>
        <p:nvSpPr>
          <p:cNvPr id="47" name="Obdélník 46"/>
          <p:cNvSpPr/>
          <p:nvPr/>
        </p:nvSpPr>
        <p:spPr>
          <a:xfrm>
            <a:off x="7329614" y="6217991"/>
            <a:ext cx="3150980" cy="3418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USTEKINUMAB (anti IL 12/23)</a:t>
            </a:r>
          </a:p>
        </p:txBody>
      </p:sp>
      <p:sp>
        <p:nvSpPr>
          <p:cNvPr id="49" name="TextovéPole 48"/>
          <p:cNvSpPr txBox="1"/>
          <p:nvPr/>
        </p:nvSpPr>
        <p:spPr>
          <a:xfrm>
            <a:off x="3028425" y="5708068"/>
            <a:ext cx="2768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2. volba </a:t>
            </a:r>
          </a:p>
        </p:txBody>
      </p:sp>
      <p:sp>
        <p:nvSpPr>
          <p:cNvPr id="51" name="TextovéPole 18">
            <a:extLst>
              <a:ext uri="{FF2B5EF4-FFF2-40B4-BE49-F238E27FC236}">
                <a16:creationId xmlns:a16="http://schemas.microsoft.com/office/drawing/2014/main" id="{AB0B7C90-5CCC-45F4-92F5-286A702D2F19}"/>
              </a:ext>
            </a:extLst>
          </p:cNvPr>
          <p:cNvSpPr txBox="1"/>
          <p:nvPr/>
        </p:nvSpPr>
        <p:spPr>
          <a:xfrm>
            <a:off x="86595" y="6514537"/>
            <a:ext cx="5883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EUROGUIDERM GUIDELINE FOR THE TREATMENT OF PSORIASIS VULGARIS. SYSTEMIC TREATMENT</a:t>
            </a:r>
            <a:r>
              <a:rPr lang="cs-CZ" sz="1000" dirty="0"/>
              <a:t>, </a:t>
            </a:r>
            <a:r>
              <a:rPr lang="en-US" sz="1000" dirty="0"/>
              <a:t>External Review, Version 0.1, February 2020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414911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A95EF-4285-48A0-B4CF-A43E8540F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50" y="94782"/>
            <a:ext cx="11595560" cy="1018402"/>
          </a:xfrm>
        </p:spPr>
        <p:txBody>
          <a:bodyPr>
            <a:normAutofit/>
          </a:bodyPr>
          <a:lstStyle/>
          <a:p>
            <a:r>
              <a:rPr lang="cs-CZ" sz="3100" dirty="0">
                <a:solidFill>
                  <a:srgbClr val="009999"/>
                </a:solidFill>
              </a:rPr>
              <a:t>IL-23 je klíčovým regulačním mediátorem v patogenezi PsO</a:t>
            </a:r>
            <a:endParaRPr lang="en-US" sz="3100" dirty="0">
              <a:solidFill>
                <a:srgbClr val="009999"/>
              </a:solidFill>
            </a:endParaRPr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id="{2EDBCB00-AFFF-444C-9721-275CDF496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061" y="1429932"/>
            <a:ext cx="8179019" cy="4577316"/>
          </a:xfrm>
          <a:prstGeom prst="rect">
            <a:avLst/>
          </a:prstGeom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9D45B507-E26F-477E-97CF-F97C21FBDB32}"/>
              </a:ext>
            </a:extLst>
          </p:cNvPr>
          <p:cNvSpPr txBox="1"/>
          <p:nvPr/>
        </p:nvSpPr>
        <p:spPr>
          <a:xfrm>
            <a:off x="433552" y="6142243"/>
            <a:ext cx="9067800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Adapted from Nestle et al. N Engl J Med 2009;361:496-509.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Adapted from Lynde et al. J Am Acad Dermatol 2014;71:141-150. Adapted from Fujita. J Dermatol Sci 2013;72:3-8.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Adapted from Saggini et al. J Immunol Res 2014;2014:1-10. Adapted from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Eyerich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 J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Invest 2009;119:3573-85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Šipka: doprava, šrafovaná 3">
            <a:extLst>
              <a:ext uri="{FF2B5EF4-FFF2-40B4-BE49-F238E27FC236}">
                <a16:creationId xmlns:a16="http://schemas.microsoft.com/office/drawing/2014/main" id="{6CE07C5B-14D2-4767-B395-BB5A5EAC73CF}"/>
              </a:ext>
            </a:extLst>
          </p:cNvPr>
          <p:cNvSpPr/>
          <p:nvPr/>
        </p:nvSpPr>
        <p:spPr>
          <a:xfrm rot="17488649">
            <a:off x="4182323" y="5132346"/>
            <a:ext cx="952153" cy="269977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148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48AF3BE-7FB0-44E1-90C2-011BC0119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25" y="95250"/>
            <a:ext cx="9399588" cy="1017588"/>
          </a:xfrm>
        </p:spPr>
        <p:txBody>
          <a:bodyPr>
            <a:normAutofit/>
          </a:bodyPr>
          <a:lstStyle/>
          <a:p>
            <a:r>
              <a:rPr lang="en-GB" altLang="cs-CZ" sz="3200" dirty="0" err="1">
                <a:solidFill>
                  <a:srgbClr val="009999"/>
                </a:solidFill>
                <a:cs typeface="Arial" panose="020B0604020202020204" pitchFamily="34" charset="0"/>
              </a:rPr>
              <a:t>Guselkumab</a:t>
            </a:r>
            <a:r>
              <a:rPr lang="cs-CZ" altLang="cs-CZ" sz="3200" dirty="0">
                <a:solidFill>
                  <a:srgbClr val="009999"/>
                </a:solidFill>
                <a:cs typeface="Arial" panose="020B0604020202020204" pitchFamily="34" charset="0"/>
              </a:rPr>
              <a:t> - TREMFYA®</a:t>
            </a:r>
            <a:endParaRPr lang="en-GB" altLang="cs-CZ" sz="3200" dirty="0">
              <a:solidFill>
                <a:srgbClr val="009999"/>
              </a:solidFill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D00A258-B6E0-4442-BCF1-596772D9F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625" y="1376363"/>
            <a:ext cx="11588750" cy="4897437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endParaRPr lang="en-GB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2"/>
              </a:buClr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10. listopadu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2017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uselkumab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byl schválen Evropskou lékovou agenturou (EMEA) k léčbě středně těžké až těžké plakové psoriázy u dospělých</a:t>
            </a:r>
          </a:p>
          <a:p>
            <a:pPr>
              <a:buClr>
                <a:schemeClr val="tx2"/>
              </a:buClr>
            </a:pPr>
            <a:endParaRPr lang="cs-CZ" altLang="cs-CZ" sz="2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2"/>
              </a:buClr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20. listopadu 2020 - g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uselkumab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byl schválen Evropskou lékovou agenturou (EMEA) k léčbě aktivní psoriatické artritidy</a:t>
            </a:r>
          </a:p>
          <a:p>
            <a:pPr>
              <a:buClr>
                <a:schemeClr val="tx2"/>
              </a:buClr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2"/>
              </a:buClr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Schválené dávkování je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100 mg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guselkumab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 subkutánně v týdnech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0 a 4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následně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100 mg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každých 8 týdnů. U pacientů, u nichž je na základě klinického posouzení vysoké riziko poškození kloubů, lze zvážit dávku 100 mg každé 4 týdny </a:t>
            </a:r>
          </a:p>
          <a:p>
            <a:pPr>
              <a:buClr>
                <a:schemeClr val="tx2"/>
              </a:buClr>
            </a:pPr>
            <a:endParaRPr lang="en-GB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2"/>
              </a:buClr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chemeClr val="tx2"/>
              </a:buClr>
              <a:buNone/>
            </a:pPr>
            <a:endParaRPr lang="en-GB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37BE39B-0279-478C-933D-22C29C33A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89" y="6531922"/>
            <a:ext cx="5035550" cy="23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900" dirty="0">
                <a:solidFill>
                  <a:srgbClr val="1A171B"/>
                </a:solidFill>
                <a:latin typeface="Verdana" panose="020B0604030504040204" pitchFamily="34" charset="0"/>
              </a:rPr>
              <a:t>1.SPC Tremfya, datum revize 11.2.2021 </a:t>
            </a:r>
          </a:p>
        </p:txBody>
      </p:sp>
    </p:spTree>
    <p:extLst>
      <p:ext uri="{BB962C8B-B14F-4D97-AF65-F5344CB8AC3E}">
        <p14:creationId xmlns:p14="http://schemas.microsoft.com/office/powerpoint/2010/main" val="3136130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1EB4EE1-6980-4BE7-BCFE-CEE334F24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50" y="94782"/>
            <a:ext cx="11585050" cy="1018402"/>
          </a:xfrm>
        </p:spPr>
        <p:txBody>
          <a:bodyPr>
            <a:normAutofit fontScale="90000"/>
          </a:bodyPr>
          <a:lstStyle/>
          <a:p>
            <a:r>
              <a:rPr lang="cs-CZ" sz="3400" dirty="0">
                <a:solidFill>
                  <a:srgbClr val="009999"/>
                </a:solidFill>
              </a:rPr>
              <a:t>PASI 90 dosáhlo a udrželo více než 84 % pacientů v průběhu 5ti let </a:t>
            </a:r>
            <a:endParaRPr lang="en-US" sz="3400" dirty="0">
              <a:solidFill>
                <a:srgbClr val="009999"/>
              </a:solidFill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87C36EE-348F-487F-9E8C-673F72E5F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348" y="2130596"/>
            <a:ext cx="10874156" cy="3209202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E1C6F596-6736-4726-84A5-84ADD5C068BD}"/>
              </a:ext>
            </a:extLst>
          </p:cNvPr>
          <p:cNvSpPr txBox="1"/>
          <p:nvPr/>
        </p:nvSpPr>
        <p:spPr>
          <a:xfrm>
            <a:off x="137156" y="6502624"/>
            <a:ext cx="105918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Reich et al. Br J Dermatol 2021; </a:t>
            </a:r>
            <a:r>
              <a:rPr kumimoji="0" lang="da-DK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Epub</a:t>
            </a: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09JUN doi: https://doi.org/10.1111/bjd.20568.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C4335CD-8F04-4A3E-889E-39915F68F3BF}"/>
              </a:ext>
            </a:extLst>
          </p:cNvPr>
          <p:cNvSpPr/>
          <p:nvPr/>
        </p:nvSpPr>
        <p:spPr>
          <a:xfrm>
            <a:off x="141268" y="6299063"/>
            <a:ext cx="60853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Efficacy was assessed using NRI through Week 48 and TFR starting at Week 52. 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354" y="4669069"/>
            <a:ext cx="244498" cy="87320"/>
          </a:xfrm>
          <a:prstGeom prst="rect">
            <a:avLst/>
          </a:prstGeom>
        </p:spPr>
      </p:pic>
      <p:grpSp>
        <p:nvGrpSpPr>
          <p:cNvPr id="17" name="Skupina 16"/>
          <p:cNvGrpSpPr/>
          <p:nvPr/>
        </p:nvGrpSpPr>
        <p:grpSpPr>
          <a:xfrm>
            <a:off x="1952016" y="5093807"/>
            <a:ext cx="560679" cy="105226"/>
            <a:chOff x="9023376" y="5773059"/>
            <a:chExt cx="560679" cy="105226"/>
          </a:xfrm>
        </p:grpSpPr>
        <p:pic>
          <p:nvPicPr>
            <p:cNvPr id="10" name="Obrázek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3376" y="5773059"/>
              <a:ext cx="244497" cy="105226"/>
            </a:xfrm>
            <a:prstGeom prst="rect">
              <a:avLst/>
            </a:prstGeom>
          </p:spPr>
        </p:pic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8393" y="5777884"/>
              <a:ext cx="255662" cy="99960"/>
            </a:xfrm>
            <a:prstGeom prst="rect">
              <a:avLst/>
            </a:prstGeom>
          </p:spPr>
        </p:pic>
      </p:grpSp>
      <p:grpSp>
        <p:nvGrpSpPr>
          <p:cNvPr id="3" name="Skupina 2"/>
          <p:cNvGrpSpPr/>
          <p:nvPr/>
        </p:nvGrpSpPr>
        <p:grpSpPr>
          <a:xfrm>
            <a:off x="1935502" y="4809607"/>
            <a:ext cx="579100" cy="101268"/>
            <a:chOff x="1935502" y="4809607"/>
            <a:chExt cx="579100" cy="101268"/>
          </a:xfrm>
        </p:grpSpPr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5502" y="4815250"/>
              <a:ext cx="245544" cy="87694"/>
            </a:xfrm>
            <a:prstGeom prst="rect">
              <a:avLst/>
            </a:prstGeom>
          </p:spPr>
        </p:pic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4976" y="4809607"/>
              <a:ext cx="289626" cy="101268"/>
            </a:xfrm>
            <a:prstGeom prst="rect">
              <a:avLst/>
            </a:prstGeom>
          </p:spPr>
        </p:pic>
      </p:grpSp>
      <p:sp>
        <p:nvSpPr>
          <p:cNvPr id="13" name="Ovál 12">
            <a:extLst>
              <a:ext uri="{FF2B5EF4-FFF2-40B4-BE49-F238E27FC236}">
                <a16:creationId xmlns:a16="http://schemas.microsoft.com/office/drawing/2014/main" id="{24639980-6CA1-497B-BBFA-E4668AAEDD5D}"/>
              </a:ext>
            </a:extLst>
          </p:cNvPr>
          <p:cNvSpPr/>
          <p:nvPr/>
        </p:nvSpPr>
        <p:spPr>
          <a:xfrm>
            <a:off x="11019935" y="2281288"/>
            <a:ext cx="612742" cy="6598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F1E6B1D-A711-C7AD-CDDF-6E5452F4A442}"/>
              </a:ext>
            </a:extLst>
          </p:cNvPr>
          <p:cNvSpPr txBox="1"/>
          <p:nvPr/>
        </p:nvSpPr>
        <p:spPr>
          <a:xfrm>
            <a:off x="452487" y="1291473"/>
            <a:ext cx="1105764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Five-year maintenance of clinical response and improvements in health-related quality of life in patients with moderate-to-severe psoriasis treated with </a:t>
            </a:r>
            <a:r>
              <a:rPr lang="en-US" b="1" dirty="0" err="1"/>
              <a:t>guselkumab</a:t>
            </a:r>
            <a:r>
              <a:rPr lang="en-US" b="1" dirty="0"/>
              <a:t>: results from VOYAGE 1 and VOYAGE 2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25232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E1C6F596-6736-4726-84A5-84ADD5C068BD}"/>
              </a:ext>
            </a:extLst>
          </p:cNvPr>
          <p:cNvSpPr txBox="1"/>
          <p:nvPr/>
        </p:nvSpPr>
        <p:spPr>
          <a:xfrm>
            <a:off x="180700" y="6459081"/>
            <a:ext cx="55059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Reich et al. Br J Dermatol 2021; </a:t>
            </a:r>
            <a:r>
              <a:rPr kumimoji="0" lang="da-DK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Epub</a:t>
            </a: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09JUN doi: https://doi.org/10.1111/bjd.20568.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4335CD-8F04-4A3E-889E-39915F68F3BF}"/>
              </a:ext>
            </a:extLst>
          </p:cNvPr>
          <p:cNvSpPr/>
          <p:nvPr/>
        </p:nvSpPr>
        <p:spPr>
          <a:xfrm>
            <a:off x="184810" y="6258787"/>
            <a:ext cx="60853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Efficacy was assessed using NRI through Week 48 and TFR starting at Week 52. 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1A1B811C-B14D-4C94-9EF6-BF2521E2AC17}"/>
              </a:ext>
            </a:extLst>
          </p:cNvPr>
          <p:cNvGrpSpPr/>
          <p:nvPr/>
        </p:nvGrpSpPr>
        <p:grpSpPr>
          <a:xfrm>
            <a:off x="900286" y="1830642"/>
            <a:ext cx="10426261" cy="3435934"/>
            <a:chOff x="1068563" y="1478257"/>
            <a:chExt cx="9485137" cy="2700210"/>
          </a:xfrm>
        </p:grpSpPr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8D2E325E-B9D7-4C94-9030-1CF159D8B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8563" y="1478257"/>
              <a:ext cx="9447037" cy="2700210"/>
            </a:xfrm>
            <a:prstGeom prst="rect">
              <a:avLst/>
            </a:prstGeom>
          </p:spPr>
        </p:pic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04D51A95-4E28-429F-BC4A-520C3EB20523}"/>
                </a:ext>
              </a:extLst>
            </p:cNvPr>
            <p:cNvSpPr/>
            <p:nvPr/>
          </p:nvSpPr>
          <p:spPr>
            <a:xfrm>
              <a:off x="10325100" y="2731532"/>
              <a:ext cx="228600" cy="5644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E1EB4EE1-6980-4BE7-BCFE-CEE334F24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50" y="94782"/>
            <a:ext cx="11585050" cy="1018402"/>
          </a:xfrm>
        </p:spPr>
        <p:txBody>
          <a:bodyPr>
            <a:normAutofit fontScale="90000"/>
          </a:bodyPr>
          <a:lstStyle/>
          <a:p>
            <a:r>
              <a:rPr lang="cs-CZ" sz="3400" dirty="0">
                <a:solidFill>
                  <a:srgbClr val="009999"/>
                </a:solidFill>
              </a:rPr>
              <a:t>PASI 100 dosáhlo a udrželo více než 53 % pacientů v průběhu 5ti let </a:t>
            </a:r>
            <a:endParaRPr lang="en-US" sz="3400" dirty="0">
              <a:solidFill>
                <a:srgbClr val="009999"/>
              </a:solidFill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360" y="4616832"/>
            <a:ext cx="244498" cy="87320"/>
          </a:xfrm>
          <a:prstGeom prst="rect">
            <a:avLst/>
          </a:prstGeom>
        </p:spPr>
      </p:pic>
      <p:grpSp>
        <p:nvGrpSpPr>
          <p:cNvPr id="22" name="Skupina 21"/>
          <p:cNvGrpSpPr/>
          <p:nvPr/>
        </p:nvGrpSpPr>
        <p:grpSpPr>
          <a:xfrm>
            <a:off x="2161022" y="5093824"/>
            <a:ext cx="560679" cy="105226"/>
            <a:chOff x="9023376" y="5773059"/>
            <a:chExt cx="560679" cy="105226"/>
          </a:xfrm>
        </p:grpSpPr>
        <p:pic>
          <p:nvPicPr>
            <p:cNvPr id="23" name="Obrázek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3376" y="5773059"/>
              <a:ext cx="244497" cy="105226"/>
            </a:xfrm>
            <a:prstGeom prst="rect">
              <a:avLst/>
            </a:prstGeom>
          </p:spPr>
        </p:pic>
        <p:pic>
          <p:nvPicPr>
            <p:cNvPr id="24" name="Obrázek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8393" y="5777884"/>
              <a:ext cx="255662" cy="99960"/>
            </a:xfrm>
            <a:prstGeom prst="rect">
              <a:avLst/>
            </a:prstGeom>
          </p:spPr>
        </p:pic>
      </p:grpSp>
      <p:grpSp>
        <p:nvGrpSpPr>
          <p:cNvPr id="15" name="Skupina 14"/>
          <p:cNvGrpSpPr/>
          <p:nvPr/>
        </p:nvGrpSpPr>
        <p:grpSpPr>
          <a:xfrm>
            <a:off x="2130765" y="4776269"/>
            <a:ext cx="579100" cy="101268"/>
            <a:chOff x="1935502" y="4809607"/>
            <a:chExt cx="579100" cy="101268"/>
          </a:xfrm>
        </p:grpSpPr>
        <p:pic>
          <p:nvPicPr>
            <p:cNvPr id="16" name="Obrázek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5502" y="4815250"/>
              <a:ext cx="245544" cy="87694"/>
            </a:xfrm>
            <a:prstGeom prst="rect">
              <a:avLst/>
            </a:prstGeom>
          </p:spPr>
        </p:pic>
        <p:pic>
          <p:nvPicPr>
            <p:cNvPr id="25" name="Obrázek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4976" y="4809607"/>
              <a:ext cx="289626" cy="101268"/>
            </a:xfrm>
            <a:prstGeom prst="rect">
              <a:avLst/>
            </a:prstGeom>
          </p:spPr>
        </p:pic>
      </p:grpSp>
      <p:sp>
        <p:nvSpPr>
          <p:cNvPr id="19" name="Ovál 18">
            <a:extLst>
              <a:ext uri="{FF2B5EF4-FFF2-40B4-BE49-F238E27FC236}">
                <a16:creationId xmlns:a16="http://schemas.microsoft.com/office/drawing/2014/main" id="{EB8DB1A9-18C4-4529-95AA-36F246F094E7}"/>
              </a:ext>
            </a:extLst>
          </p:cNvPr>
          <p:cNvSpPr/>
          <p:nvPr/>
        </p:nvSpPr>
        <p:spPr>
          <a:xfrm>
            <a:off x="10718277" y="2658360"/>
            <a:ext cx="612742" cy="6598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74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24E34-807B-43AF-A0F3-D3678E49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50" y="0"/>
            <a:ext cx="11394550" cy="519545"/>
          </a:xfrm>
        </p:spPr>
        <p:txBody>
          <a:bodyPr>
            <a:normAutofit/>
          </a:bodyPr>
          <a:lstStyle/>
          <a:p>
            <a:r>
              <a:rPr lang="cs-CZ" sz="3000" dirty="0">
                <a:solidFill>
                  <a:srgbClr val="009999"/>
                </a:solidFill>
              </a:rPr>
              <a:t>Guselkumab prokázal superioritu vs. secukinumab v PASI 90 v týdnu 48</a:t>
            </a:r>
            <a:endParaRPr lang="en-US" sz="3000" dirty="0">
              <a:solidFill>
                <a:srgbClr val="00999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CDCE9C-2531-4CDF-9953-BF3B6B68303A}"/>
              </a:ext>
            </a:extLst>
          </p:cNvPr>
          <p:cNvSpPr txBox="1"/>
          <p:nvPr/>
        </p:nvSpPr>
        <p:spPr>
          <a:xfrm>
            <a:off x="250764" y="6416550"/>
            <a:ext cx="30332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Adapted from Reich et al. Lancet 2019;394:831-9.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29" y="1519332"/>
            <a:ext cx="9076592" cy="364787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229" y="5603293"/>
            <a:ext cx="2914308" cy="48939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248481" y="5486398"/>
            <a:ext cx="7871791" cy="1202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"/>
              </a:lnSpc>
            </a:pP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*p &lt; 0,001 vs. COSENTYX® </a:t>
            </a:r>
          </a:p>
          <a:p>
            <a:pPr>
              <a:lnSpc>
                <a:spcPts val="1250"/>
              </a:lnSpc>
            </a:pP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NRI: imputace chybějících dat hodnotou non-</a:t>
            </a:r>
            <a:r>
              <a:rPr lang="cs-CZ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respondér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(Non-</a:t>
            </a:r>
            <a:r>
              <a:rPr lang="cs-CZ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responder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imputation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); SC: subkutánně.</a:t>
            </a:r>
          </a:p>
          <a:p>
            <a:pPr>
              <a:lnSpc>
                <a:spcPts val="1250"/>
              </a:lnSpc>
            </a:pP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Stejný pacient nemusel dosáhnout odpovědi v každém časovém bodu.</a:t>
            </a:r>
          </a:p>
          <a:p>
            <a:pPr>
              <a:lnSpc>
                <a:spcPts val="1250"/>
              </a:lnSpc>
            </a:pP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Přípravek TREMFYA® 100 mg byl podáván v 0., 4. a 12. týdnu, dále pak každých 8 týdnů až do 44. týdne.</a:t>
            </a:r>
          </a:p>
          <a:p>
            <a:pPr>
              <a:lnSpc>
                <a:spcPts val="1250"/>
              </a:lnSpc>
            </a:pP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Přípravek COSENTYX® 300 mg SC byl podáván v 0., 1., 2., 3., a 4. týdnu a dále pak každé 4 týdny až do 44. týdne. </a:t>
            </a:r>
          </a:p>
          <a:p>
            <a:endParaRPr lang="cs-CZ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1B9FAF-ED9E-464B-8032-1C6833D8F07E}"/>
              </a:ext>
            </a:extLst>
          </p:cNvPr>
          <p:cNvSpPr/>
          <p:nvPr/>
        </p:nvSpPr>
        <p:spPr>
          <a:xfrm>
            <a:off x="9503596" y="3308279"/>
            <a:ext cx="1006867" cy="236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4D8700-9077-4D51-B5CB-4ECF30C7ED6D}"/>
              </a:ext>
            </a:extLst>
          </p:cNvPr>
          <p:cNvSpPr/>
          <p:nvPr/>
        </p:nvSpPr>
        <p:spPr>
          <a:xfrm>
            <a:off x="9503595" y="1916541"/>
            <a:ext cx="1006867" cy="236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6A3447B5-1360-4CE6-8179-2470C22E5977}"/>
              </a:ext>
            </a:extLst>
          </p:cNvPr>
          <p:cNvCxnSpPr>
            <a:cxnSpLocks/>
          </p:cNvCxnSpPr>
          <p:nvPr/>
        </p:nvCxnSpPr>
        <p:spPr>
          <a:xfrm flipV="1">
            <a:off x="5580668" y="2535810"/>
            <a:ext cx="0" cy="23472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ál 14">
            <a:extLst>
              <a:ext uri="{FF2B5EF4-FFF2-40B4-BE49-F238E27FC236}">
                <a16:creationId xmlns:a16="http://schemas.microsoft.com/office/drawing/2014/main" id="{00817FF0-E088-4C3A-85BA-7E14B793F4E7}"/>
              </a:ext>
            </a:extLst>
          </p:cNvPr>
          <p:cNvSpPr/>
          <p:nvPr/>
        </p:nvSpPr>
        <p:spPr>
          <a:xfrm>
            <a:off x="5363851" y="4873658"/>
            <a:ext cx="461913" cy="42420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29BC3313-F59F-4314-8F7B-E31A5C931942}"/>
              </a:ext>
            </a:extLst>
          </p:cNvPr>
          <p:cNvSpPr txBox="1"/>
          <p:nvPr/>
        </p:nvSpPr>
        <p:spPr>
          <a:xfrm>
            <a:off x="145473" y="629380"/>
            <a:ext cx="120465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Guselkumab</a:t>
            </a:r>
            <a:r>
              <a:rPr lang="en-US" dirty="0"/>
              <a:t> versus </a:t>
            </a:r>
            <a:r>
              <a:rPr lang="en-US" dirty="0" err="1"/>
              <a:t>secukinumab</a:t>
            </a:r>
            <a:r>
              <a:rPr lang="en-US" dirty="0"/>
              <a:t> for the treatment of moderate-to-severe psoriasis (ECLIPSE): results from a phase 3, </a:t>
            </a:r>
            <a:r>
              <a:rPr lang="en-US" dirty="0" err="1"/>
              <a:t>randomised</a:t>
            </a:r>
            <a:r>
              <a:rPr lang="en-US" dirty="0"/>
              <a:t> controlled trial</a:t>
            </a:r>
            <a:endParaRPr lang="cs-CZ" dirty="0"/>
          </a:p>
          <a:p>
            <a:r>
              <a:rPr lang="cs-CZ" sz="1200" dirty="0"/>
              <a:t>Kristian Reich, </a:t>
            </a:r>
            <a:r>
              <a:rPr lang="cs-CZ" sz="1200" dirty="0" err="1"/>
              <a:t>April</a:t>
            </a:r>
            <a:r>
              <a:rPr lang="cs-CZ" sz="1200" dirty="0"/>
              <a:t> W Armstrong, Richard G </a:t>
            </a:r>
            <a:r>
              <a:rPr lang="cs-CZ" sz="1200" dirty="0" err="1"/>
              <a:t>Langley</a:t>
            </a:r>
            <a:r>
              <a:rPr lang="cs-CZ" sz="1200" dirty="0"/>
              <a:t>, Susan Flavin, Bruce </a:t>
            </a:r>
            <a:r>
              <a:rPr lang="cs-CZ" sz="1200" dirty="0" err="1"/>
              <a:t>Randazzo</a:t>
            </a:r>
            <a:r>
              <a:rPr lang="cs-CZ" sz="1200" dirty="0"/>
              <a:t>, </a:t>
            </a:r>
            <a:r>
              <a:rPr lang="cs-CZ" sz="1200" dirty="0" err="1"/>
              <a:t>Shu</a:t>
            </a:r>
            <a:r>
              <a:rPr lang="cs-CZ" sz="1200" dirty="0"/>
              <a:t> </a:t>
            </a:r>
            <a:r>
              <a:rPr lang="cs-CZ" sz="1200" dirty="0" err="1"/>
              <a:t>Li</a:t>
            </a:r>
            <a:r>
              <a:rPr lang="cs-CZ" sz="1200" dirty="0"/>
              <a:t>, Ming-</a:t>
            </a:r>
            <a:r>
              <a:rPr lang="cs-CZ" sz="1200" dirty="0" err="1"/>
              <a:t>Chun</a:t>
            </a:r>
            <a:r>
              <a:rPr lang="cs-CZ" sz="1200" dirty="0"/>
              <a:t> </a:t>
            </a:r>
            <a:r>
              <a:rPr lang="cs-CZ" sz="1200" dirty="0" err="1"/>
              <a:t>Hsu</a:t>
            </a:r>
            <a:r>
              <a:rPr lang="cs-CZ" sz="1200" dirty="0"/>
              <a:t>, Patrick </a:t>
            </a:r>
            <a:r>
              <a:rPr lang="cs-CZ" sz="1200" dirty="0" err="1"/>
              <a:t>Branigan</a:t>
            </a:r>
            <a:r>
              <a:rPr lang="cs-CZ" sz="1200" dirty="0"/>
              <a:t>, Andrew </a:t>
            </a:r>
            <a:r>
              <a:rPr lang="cs-CZ" sz="1200" dirty="0" err="1"/>
              <a:t>Blauvelt</a:t>
            </a:r>
            <a:endParaRPr lang="cs-CZ" sz="1200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AC70878-2A6B-3580-24DF-B44404A4BF70}"/>
              </a:ext>
            </a:extLst>
          </p:cNvPr>
          <p:cNvSpPr/>
          <p:nvPr/>
        </p:nvSpPr>
        <p:spPr>
          <a:xfrm>
            <a:off x="9624767" y="1847653"/>
            <a:ext cx="914400" cy="27337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848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1973</TotalTime>
  <Words>2719</Words>
  <Application>Microsoft Office PowerPoint</Application>
  <PresentationFormat>Širokoúhlá obrazovka</PresentationFormat>
  <Paragraphs>174</Paragraphs>
  <Slides>23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Verdana</vt:lpstr>
      <vt:lpstr>Motiv Office</vt:lpstr>
      <vt:lpstr>1_Motiv Office</vt:lpstr>
      <vt:lpstr>Moderní přístupy v léčbě psoriázy</vt:lpstr>
      <vt:lpstr>PROHLÁŠENÍ O STŘETU ZÁJMŮ</vt:lpstr>
      <vt:lpstr>FINANČNÍ PROHLÁŠENÍ AUTORA PREZENTACE</vt:lpstr>
      <vt:lpstr>Současná Evropská doporučení pro terapii psoriázy, 2020</vt:lpstr>
      <vt:lpstr>IL-23 je klíčovým regulačním mediátorem v patogenezi PsO</vt:lpstr>
      <vt:lpstr>Guselkumab - TREMFYA®</vt:lpstr>
      <vt:lpstr>PASI 90 dosáhlo a udrželo více než 84 % pacientů v průběhu 5ti let </vt:lpstr>
      <vt:lpstr>PASI 100 dosáhlo a udrželo více než 53 % pacientů v průběhu 5ti let </vt:lpstr>
      <vt:lpstr>Guselkumab prokázal superioritu vs. secukinumab v PASI 90 v týdnu 48</vt:lpstr>
      <vt:lpstr>Guselkumab versus secukinumab for the treatment of moderate-to-severe psoriasis (ECLIPSE): results from a phase 3, randomised controlled trial K.Reich et al. Lancet 2019; 394, 831-9</vt:lpstr>
      <vt:lpstr>Většina pacientů léčených guselkumabem setrvala na léčbě dlouhodobě</vt:lpstr>
      <vt:lpstr>Účinnost guselkumabu potvrzena u širokého spektra pacientů</vt:lpstr>
      <vt:lpstr>Ověřený bezpečnostní profil v průběhu 5ti let léčby</vt:lpstr>
      <vt:lpstr>Kazuistika: pacientka ročník 1969</vt:lpstr>
      <vt:lpstr>Kazuistika: pacientka ročník 1969</vt:lpstr>
      <vt:lpstr>Kazuistika: pacientka ročník 1969</vt:lpstr>
      <vt:lpstr>Kazuistika: pacientka ročník 1969</vt:lpstr>
      <vt:lpstr>Fotodokumentace</vt:lpstr>
      <vt:lpstr>Fotodokumentace</vt:lpstr>
      <vt:lpstr>Fotodokumentace</vt:lpstr>
      <vt:lpstr>Fotodokumentace</vt:lpstr>
      <vt:lpstr>Závěr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Lenka Kucharova</dc:creator>
  <cp:lastModifiedBy>Jiří Horažďovský</cp:lastModifiedBy>
  <cp:revision>59</cp:revision>
  <dcterms:created xsi:type="dcterms:W3CDTF">2021-08-27T09:23:17Z</dcterms:created>
  <dcterms:modified xsi:type="dcterms:W3CDTF">2022-05-02T14:34:45Z</dcterms:modified>
</cp:coreProperties>
</file>